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7"/>
  </p:notesMasterIdLst>
  <p:sldIdLst>
    <p:sldId id="260"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6" r:id="rId39"/>
    <p:sldId id="297" r:id="rId40"/>
    <p:sldId id="298" r:id="rId41"/>
    <p:sldId id="299" r:id="rId42"/>
    <p:sldId id="300" r:id="rId43"/>
    <p:sldId id="301" r:id="rId44"/>
    <p:sldId id="302" r:id="rId45"/>
    <p:sldId id="259" r:id="rId46"/>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13"/>
    <p:restoredTop sz="94410"/>
  </p:normalViewPr>
  <p:slideViewPr>
    <p:cSldViewPr snapToGrid="0" snapToObjects="1" showGuides="1">
      <p:cViewPr varScale="1">
        <p:scale>
          <a:sx n="75" d="100"/>
          <a:sy n="75" d="100"/>
        </p:scale>
        <p:origin x="-594" y="-96"/>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62" d="100"/>
          <a:sy n="62" d="100"/>
        </p:scale>
        <p:origin x="2776" y="19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media/image1.jpg>
</file>

<file path=ppt/media/image10.jpeg>
</file>

<file path=ppt/media/image11.jpeg>
</file>

<file path=ppt/media/image12.jpg>
</file>

<file path=ppt/media/image13.jpg>
</file>

<file path=ppt/media/image14.jpg>
</file>

<file path=ppt/media/image15.jpg>
</file>

<file path=ppt/media/image16.jpg>
</file>

<file path=ppt/media/image17.jpg>
</file>

<file path=ppt/media/image2.jpg>
</file>

<file path=ppt/media/image3.jpg>
</file>

<file path=ppt/media/image4.jpg>
</file>

<file path=ppt/media/image5.jpe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3C0C1D-82FB-0148-8963-CA5CA6285E15}" type="datetimeFigureOut">
              <a:rPr lang="es-ES_tradnl" smtClean="0"/>
              <a:t>24/08/2018</a:t>
            </a:fld>
            <a:endParaRPr lang="es-ES_tradn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E2037C-3BB1-EE48-89F3-32FC57178CCE}" type="slidenum">
              <a:rPr lang="es-ES_tradnl" smtClean="0"/>
              <a:t>‹Nº›</a:t>
            </a:fld>
            <a:endParaRPr lang="es-ES_tradnl"/>
          </a:p>
        </p:txBody>
      </p:sp>
    </p:spTree>
    <p:extLst>
      <p:ext uri="{BB962C8B-B14F-4D97-AF65-F5344CB8AC3E}">
        <p14:creationId xmlns:p14="http://schemas.microsoft.com/office/powerpoint/2010/main" val="1817395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ctrTitle"/>
          </p:nvPr>
        </p:nvSpPr>
        <p:spPr>
          <a:xfrm>
            <a:off x="3223646" y="1122363"/>
            <a:ext cx="8694551" cy="2387600"/>
          </a:xfrm>
        </p:spPr>
        <p:txBody>
          <a:bodyPr anchor="b"/>
          <a:lstStyle>
            <a:lvl1pPr algn="ctr">
              <a:defRPr sz="6000" b="1" i="0">
                <a:solidFill>
                  <a:schemeClr val="bg1"/>
                </a:solidFill>
                <a:latin typeface="Arial" charset="0"/>
                <a:ea typeface="Arial" charset="0"/>
                <a:cs typeface="Arial" charset="0"/>
              </a:defRPr>
            </a:lvl1pPr>
          </a:lstStyle>
          <a:p>
            <a:r>
              <a:rPr lang="es-ES_tradnl" dirty="0"/>
              <a:t>Clic para editar título</a:t>
            </a:r>
          </a:p>
        </p:txBody>
      </p:sp>
      <p:sp>
        <p:nvSpPr>
          <p:cNvPr id="3" name="Subtítulo 2"/>
          <p:cNvSpPr>
            <a:spLocks noGrp="1"/>
          </p:cNvSpPr>
          <p:nvPr>
            <p:ph type="subTitle" idx="1"/>
          </p:nvPr>
        </p:nvSpPr>
        <p:spPr>
          <a:xfrm>
            <a:off x="1523999" y="3525461"/>
            <a:ext cx="10394197" cy="1655762"/>
          </a:xfrm>
        </p:spPr>
        <p:txBody>
          <a:bodyPr/>
          <a:lstStyle>
            <a:lvl1pPr marL="0" indent="0" algn="ctr">
              <a:buNone/>
              <a:defRPr sz="2400" b="1" i="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a:t>Haga clic para modificar el estilo de subtítulo del patrón</a:t>
            </a:r>
          </a:p>
        </p:txBody>
      </p:sp>
      <p:sp>
        <p:nvSpPr>
          <p:cNvPr id="4" name="Marcador de fecha 3"/>
          <p:cNvSpPr>
            <a:spLocks noGrp="1"/>
          </p:cNvSpPr>
          <p:nvPr>
            <p:ph type="dt" sz="half" idx="10"/>
          </p:nvPr>
        </p:nvSpPr>
        <p:spPr/>
        <p:txBody>
          <a:bodyPr/>
          <a:lstStyle/>
          <a:p>
            <a:fld id="{357A635C-916D-4046-A71C-676ADB0714D0}"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1719194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5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bg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42915242-1130-E048-AAA4-994B7FCC1101}"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6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tx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78271938-6BA2-3B4C-983B-C676A810C8EF}"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9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tx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18F30397-4759-8E45-9448-DAE4C7724C67}"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10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tx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14971C7D-C560-8140-8181-91190B9378E9}"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11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bg1"/>
                </a:solidFill>
                <a:latin typeface="Arial" charset="0"/>
                <a:ea typeface="Arial" charset="0"/>
                <a:cs typeface="Arial" charset="0"/>
              </a:defRPr>
            </a:lvl1pPr>
          </a:lstStyle>
          <a:p>
            <a:r>
              <a:rPr lang="es-ES_tradnl" dirty="0"/>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7788EFFF-82FB-5F49-A804-C28E42EA8576}"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12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bg1"/>
                </a:solidFill>
                <a:latin typeface="Arial" charset="0"/>
                <a:ea typeface="Arial" charset="0"/>
                <a:cs typeface="Arial" charset="0"/>
              </a:defRPr>
            </a:lvl1pPr>
          </a:lstStyle>
          <a:p>
            <a:r>
              <a:rPr lang="es-ES_tradnl" dirty="0"/>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7788EFFF-82FB-5F49-A804-C28E42EA8576}"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7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tx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500005E8-6941-AB44-B3F5-4FD3003DD2FD}"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pic>
        <p:nvPicPr>
          <p:cNvPr id="6" name="Imagen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1172" cy="6858000"/>
          </a:xfrm>
          <a:prstGeom prst="rect">
            <a:avLst/>
          </a:prstGeom>
        </p:spPr>
      </p:pic>
    </p:spTree>
    <p:extLst>
      <p:ext uri="{BB962C8B-B14F-4D97-AF65-F5344CB8AC3E}">
        <p14:creationId xmlns:p14="http://schemas.microsoft.com/office/powerpoint/2010/main" val="1837669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sz="half" idx="1"/>
          </p:nvPr>
        </p:nvSpPr>
        <p:spPr>
          <a:xfrm>
            <a:off x="838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fecha 4"/>
          <p:cNvSpPr>
            <a:spLocks noGrp="1"/>
          </p:cNvSpPr>
          <p:nvPr>
            <p:ph type="dt" sz="half" idx="10"/>
          </p:nvPr>
        </p:nvSpPr>
        <p:spPr/>
        <p:txBody>
          <a:bodyPr/>
          <a:lstStyle/>
          <a:p>
            <a:fld id="{D33BDFF9-BCE6-9F49-9AFC-EEF126B04A14}" type="datetime1">
              <a:rPr lang="es-CO" smtClean="0"/>
              <a:t>24/08/2018</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69775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1651000" y="188913"/>
            <a:ext cx="10267197" cy="1325563"/>
          </a:xfrm>
        </p:spPr>
        <p:txBody>
          <a:bodyPr/>
          <a:lstStyle/>
          <a:p>
            <a:r>
              <a:rPr lang="es-ES_tradnl"/>
              <a:t>Clic para editar título</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7" name="Marcador de fecha 6"/>
          <p:cNvSpPr>
            <a:spLocks noGrp="1"/>
          </p:cNvSpPr>
          <p:nvPr>
            <p:ph type="dt" sz="half" idx="10"/>
          </p:nvPr>
        </p:nvSpPr>
        <p:spPr/>
        <p:txBody>
          <a:bodyPr/>
          <a:lstStyle/>
          <a:p>
            <a:fld id="{F860E0D0-7090-6F4C-AE99-66D002B0E5E8}" type="datetime1">
              <a:rPr lang="es-CO" smtClean="0"/>
              <a:t>24/08/2018</a:t>
            </a:fld>
            <a:endParaRPr lang="es-ES_tradnl"/>
          </a:p>
        </p:txBody>
      </p:sp>
      <p:sp>
        <p:nvSpPr>
          <p:cNvPr id="8" name="Marcador de pie de página 7"/>
          <p:cNvSpPr>
            <a:spLocks noGrp="1"/>
          </p:cNvSpPr>
          <p:nvPr>
            <p:ph type="ftr" sz="quarter" idx="11"/>
          </p:nvPr>
        </p:nvSpPr>
        <p:spPr/>
        <p:txBody>
          <a:bodyPr/>
          <a:lstStyle/>
          <a:p>
            <a:endParaRPr lang="es-ES_tradnl"/>
          </a:p>
        </p:txBody>
      </p:sp>
      <p:sp>
        <p:nvSpPr>
          <p:cNvPr id="9" name="Marcador de número de diapositiva 8"/>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1308288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5"/>
            <a:ext cx="12192000" cy="6864095"/>
          </a:xfrm>
          <a:prstGeom prst="rect">
            <a:avLst/>
          </a:prstGeom>
          <a:noFill/>
          <a:ln>
            <a:noFill/>
          </a:ln>
        </p:spPr>
      </p:pic>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idx="1"/>
          </p:nvPr>
        </p:nvSpPr>
        <p:spPr>
          <a:xfrm>
            <a:off x="464949" y="1696422"/>
            <a:ext cx="11453248" cy="3836473"/>
          </a:xfrm>
        </p:spPr>
        <p:txBody>
          <a:bodyPr/>
          <a:lstStyle>
            <a:lvl1pPr marL="0" indent="0">
              <a:buNone/>
              <a:defRPr/>
            </a:lvl1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4" name="Marcador de fecha 3"/>
          <p:cNvSpPr>
            <a:spLocks noGrp="1"/>
          </p:cNvSpPr>
          <p:nvPr>
            <p:ph type="dt" sz="half" idx="10"/>
          </p:nvPr>
        </p:nvSpPr>
        <p:spPr/>
        <p:txBody>
          <a:bodyPr/>
          <a:lstStyle/>
          <a:p>
            <a:fld id="{E5DA4E52-8113-974D-A64A-A7F4AA8989C7}"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1032389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fecha 2"/>
          <p:cNvSpPr>
            <a:spLocks noGrp="1"/>
          </p:cNvSpPr>
          <p:nvPr>
            <p:ph type="dt" sz="half" idx="10"/>
          </p:nvPr>
        </p:nvSpPr>
        <p:spPr/>
        <p:txBody>
          <a:bodyPr/>
          <a:lstStyle/>
          <a:p>
            <a:fld id="{02B653C0-3247-BA42-A5B6-1B70082F2282}" type="datetime1">
              <a:rPr lang="es-CO" smtClean="0"/>
              <a:t>24/08/2018</a:t>
            </a:fld>
            <a:endParaRPr lang="es-ES_tradnl"/>
          </a:p>
        </p:txBody>
      </p:sp>
      <p:sp>
        <p:nvSpPr>
          <p:cNvPr id="4" name="Marcador de pie de página 3"/>
          <p:cNvSpPr>
            <a:spLocks noGrp="1"/>
          </p:cNvSpPr>
          <p:nvPr>
            <p:ph type="ftr" sz="quarter" idx="11"/>
          </p:nvPr>
        </p:nvSpPr>
        <p:spPr/>
        <p:txBody>
          <a:bodyPr/>
          <a:lstStyle/>
          <a:p>
            <a:endParaRPr lang="es-ES_tradnl"/>
          </a:p>
        </p:txBody>
      </p:sp>
      <p:sp>
        <p:nvSpPr>
          <p:cNvPr id="5" name="Marcador de número de diapositiva 4"/>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3216570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CB61C64-9A2D-324B-BA9F-8A55E9BD45D1}" type="datetime1">
              <a:rPr lang="es-CO" smtClean="0"/>
              <a:t>24/08/2018</a:t>
            </a:fld>
            <a:endParaRPr lang="es-ES_tradnl"/>
          </a:p>
        </p:txBody>
      </p:sp>
      <p:sp>
        <p:nvSpPr>
          <p:cNvPr id="3" name="Marcador de pie de página 2"/>
          <p:cNvSpPr>
            <a:spLocks noGrp="1"/>
          </p:cNvSpPr>
          <p:nvPr>
            <p:ph type="ftr" sz="quarter" idx="11"/>
          </p:nvPr>
        </p:nvSpPr>
        <p:spPr/>
        <p:txBody>
          <a:bodyPr/>
          <a:lstStyle/>
          <a:p>
            <a:endParaRPr lang="es-ES_tradnl"/>
          </a:p>
        </p:txBody>
      </p:sp>
      <p:sp>
        <p:nvSpPr>
          <p:cNvPr id="4" name="Marcador de número de diapositiva 3"/>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8738343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987424"/>
            <a:ext cx="3932237" cy="1374775"/>
          </a:xfrm>
        </p:spPr>
        <p:txBody>
          <a:bodyPr anchor="b"/>
          <a:lstStyle>
            <a:lvl1pPr>
              <a:defRPr sz="3200"/>
            </a:lvl1pPr>
          </a:lstStyle>
          <a:p>
            <a:r>
              <a:rPr lang="es-ES_tradnl"/>
              <a:t>Clic para editar título</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texto 3"/>
          <p:cNvSpPr>
            <a:spLocks noGrp="1"/>
          </p:cNvSpPr>
          <p:nvPr>
            <p:ph type="body" sz="half" idx="2"/>
          </p:nvPr>
        </p:nvSpPr>
        <p:spPr>
          <a:xfrm>
            <a:off x="839788" y="23622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A4814667-AD01-BD45-878B-3FB8E6E5FA16}" type="datetime1">
              <a:rPr lang="es-CO" smtClean="0"/>
              <a:t>24/08/2018</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20400195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987424"/>
            <a:ext cx="3932237" cy="1387475"/>
          </a:xfrm>
        </p:spPr>
        <p:txBody>
          <a:bodyPr anchor="b"/>
          <a:lstStyle>
            <a:lvl1pPr>
              <a:defRPr sz="3200"/>
            </a:lvl1pPr>
          </a:lstStyle>
          <a:p>
            <a:r>
              <a:rPr lang="es-ES_tradnl" dirty="0"/>
              <a:t>Clic para editar título</a:t>
            </a:r>
          </a:p>
        </p:txBody>
      </p:sp>
      <p:sp>
        <p:nvSpPr>
          <p:cNvPr id="3" name="Marcador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Marcador de texto 3"/>
          <p:cNvSpPr>
            <a:spLocks noGrp="1"/>
          </p:cNvSpPr>
          <p:nvPr>
            <p:ph type="body" sz="half" idx="2"/>
          </p:nvPr>
        </p:nvSpPr>
        <p:spPr>
          <a:xfrm>
            <a:off x="839788" y="23749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9484E185-1CE5-1A41-89B0-B9830B514806}" type="datetime1">
              <a:rPr lang="es-CO" smtClean="0"/>
              <a:t>24/08/2018</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20323709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787B017F-2E62-A14B-B69A-6262C16CA9CE}"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1842725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_tradnl"/>
              <a:t>Clic para editar título</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AADCDB02-FF6E-0347-905C-026E96FF4C9A}"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396824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idx="1"/>
          </p:nvPr>
        </p:nvSpPr>
        <p:spPr>
          <a:xfrm>
            <a:off x="464949" y="1696422"/>
            <a:ext cx="11453248" cy="3836473"/>
          </a:xfrm>
        </p:spPr>
        <p:txBody>
          <a:bodyPr/>
          <a:lstStyle>
            <a:lvl1pPr marL="0" indent="0">
              <a:buNone/>
              <a:defRPr/>
            </a:lvl1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4" name="Marcador de fecha 3"/>
          <p:cNvSpPr>
            <a:spLocks noGrp="1"/>
          </p:cNvSpPr>
          <p:nvPr>
            <p:ph type="dt" sz="half" idx="10"/>
          </p:nvPr>
        </p:nvSpPr>
        <p:spPr/>
        <p:txBody>
          <a:bodyPr/>
          <a:lstStyle/>
          <a:p>
            <a:fld id="{BC0A2951-4F80-4C4D-A0F4-A2EB4892799F}"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5497" y="0"/>
            <a:ext cx="12176502" cy="6855371"/>
          </a:xfrm>
          <a:prstGeom prst="rect">
            <a:avLst/>
          </a:prstGeom>
          <a:noFill/>
          <a:ln>
            <a:noFill/>
          </a:ln>
        </p:spPr>
      </p:pic>
      <p:sp>
        <p:nvSpPr>
          <p:cNvPr id="2" name="Título 1"/>
          <p:cNvSpPr>
            <a:spLocks noGrp="1"/>
          </p:cNvSpPr>
          <p:nvPr>
            <p:ph type="title"/>
          </p:nvPr>
        </p:nvSpPr>
        <p:spPr>
          <a:xfrm>
            <a:off x="4262034" y="1709738"/>
            <a:ext cx="7085416" cy="2852737"/>
          </a:xfrm>
        </p:spPr>
        <p:txBody>
          <a:bodyPr anchor="b"/>
          <a:lstStyle>
            <a:lvl1pPr>
              <a:defRPr sz="6000" b="1"/>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F844931A-6181-094D-9014-884E5312EC68}"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2117074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1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5498" y="0"/>
            <a:ext cx="12192000" cy="6864096"/>
          </a:xfrm>
          <a:prstGeom prst="rect">
            <a:avLst/>
          </a:prstGeom>
        </p:spPr>
      </p:pic>
      <p:sp>
        <p:nvSpPr>
          <p:cNvPr id="2" name="Título 1"/>
          <p:cNvSpPr>
            <a:spLocks noGrp="1"/>
          </p:cNvSpPr>
          <p:nvPr>
            <p:ph type="title"/>
          </p:nvPr>
        </p:nvSpPr>
        <p:spPr>
          <a:xfrm>
            <a:off x="4262034" y="1709738"/>
            <a:ext cx="7085416" cy="2852737"/>
          </a:xfrm>
        </p:spPr>
        <p:txBody>
          <a:bodyPr anchor="b"/>
          <a:lstStyle>
            <a:lvl1pPr>
              <a:defRPr sz="6000" b="1"/>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5C804F6C-595A-1543-9D1F-FEDC765A7EAF}"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2_Encabezado de sección">
    <p:spTree>
      <p:nvGrpSpPr>
        <p:cNvPr id="1" name=""/>
        <p:cNvGrpSpPr/>
        <p:nvPr/>
      </p:nvGrpSpPr>
      <p:grpSpPr>
        <a:xfrm>
          <a:off x="0" y="0"/>
          <a:ext cx="0" cy="0"/>
          <a:chOff x="0" y="0"/>
          <a:chExt cx="0" cy="0"/>
        </a:xfrm>
      </p:grpSpPr>
      <p:pic>
        <p:nvPicPr>
          <p:cNvPr id="9" name="Imagen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B4A5A9B2-84F3-7F44-ABD6-C96430783F8A}"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3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81173" cy="6858000"/>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6F665447-B8DB-B447-991B-0908E304AED3}"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8_Encabezado de sección">
    <p:spTree>
      <p:nvGrpSpPr>
        <p:cNvPr id="1" name=""/>
        <p:cNvGrpSpPr/>
        <p:nvPr/>
      </p:nvGrpSpPr>
      <p:grpSpPr>
        <a:xfrm>
          <a:off x="0" y="0"/>
          <a:ext cx="0" cy="0"/>
          <a:chOff x="0" y="0"/>
          <a:chExt cx="0" cy="0"/>
        </a:xfrm>
      </p:grpSpPr>
      <p:pic>
        <p:nvPicPr>
          <p:cNvPr id="9" name="Imagen 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a:lvl1pPr>
          </a:lstStyle>
          <a:p>
            <a:r>
              <a:rPr lang="es-ES_tradnl" dirty="0"/>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dirty="0"/>
              <a:t>Haga clic para modificar el estilo de texto del patrón</a:t>
            </a:r>
          </a:p>
        </p:txBody>
      </p:sp>
      <p:sp>
        <p:nvSpPr>
          <p:cNvPr id="4" name="Marcador de fecha 3"/>
          <p:cNvSpPr>
            <a:spLocks noGrp="1"/>
          </p:cNvSpPr>
          <p:nvPr>
            <p:ph type="dt" sz="half" idx="10"/>
          </p:nvPr>
        </p:nvSpPr>
        <p:spPr/>
        <p:txBody>
          <a:bodyPr/>
          <a:lstStyle/>
          <a:p>
            <a:fld id="{7C00484A-C756-D847-A937-1D375C6A60A6}"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4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bg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9A79C3D1-1FCB-FD4C-8FA7-BE9FD3E41D94}"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7">
            <a:extLst>
              <a:ext uri="{28A0092B-C50C-407E-A947-70E740481C1C}">
                <a14:useLocalDpi xmlns:a14="http://schemas.microsoft.com/office/drawing/2010/main"/>
              </a:ext>
            </a:extLst>
          </a:blip>
          <a:stretch>
            <a:fillRect/>
          </a:stretch>
        </p:blipFill>
        <p:spPr>
          <a:xfrm>
            <a:off x="0" y="0"/>
            <a:ext cx="12192000" cy="6864095"/>
          </a:xfrm>
          <a:prstGeom prst="rect">
            <a:avLst/>
          </a:prstGeom>
        </p:spPr>
      </p:pic>
      <p:sp>
        <p:nvSpPr>
          <p:cNvPr id="2" name="Marcador de título 1"/>
          <p:cNvSpPr>
            <a:spLocks noGrp="1"/>
          </p:cNvSpPr>
          <p:nvPr>
            <p:ph type="title"/>
          </p:nvPr>
        </p:nvSpPr>
        <p:spPr>
          <a:xfrm>
            <a:off x="1596324" y="179149"/>
            <a:ext cx="10321873" cy="1325563"/>
          </a:xfrm>
          <a:prstGeom prst="rect">
            <a:avLst/>
          </a:prstGeom>
        </p:spPr>
        <p:txBody>
          <a:bodyPr vert="horz" lIns="91440" tIns="45720" rIns="91440" bIns="45720" rtlCol="0" anchor="ctr">
            <a:normAutofit/>
          </a:bodyPr>
          <a:lstStyle/>
          <a:p>
            <a:r>
              <a:rPr lang="es-ES_tradnl"/>
              <a:t>Clic para editar título</a:t>
            </a:r>
          </a:p>
        </p:txBody>
      </p:sp>
      <p:sp>
        <p:nvSpPr>
          <p:cNvPr id="3" name="Marcador de texto 2"/>
          <p:cNvSpPr>
            <a:spLocks noGrp="1"/>
          </p:cNvSpPr>
          <p:nvPr>
            <p:ph type="body" idx="1"/>
          </p:nvPr>
        </p:nvSpPr>
        <p:spPr>
          <a:xfrm>
            <a:off x="464949" y="1696422"/>
            <a:ext cx="11453248" cy="4351338"/>
          </a:xfrm>
          <a:prstGeom prst="rect">
            <a:avLst/>
          </a:prstGeom>
        </p:spPr>
        <p:txBody>
          <a:bodyPr vert="horz" lIns="91440" tIns="45720" rIns="91440" bIns="45720" rtlCol="0">
            <a:normAutofit/>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E7381B-126B-7C43-B9FC-AD2E4888F622}" type="datetime1">
              <a:rPr lang="es-CO" smtClean="0"/>
              <a:t>24/08/2018</a:t>
            </a:fld>
            <a:endParaRPr lang="es-ES_tradnl"/>
          </a:p>
        </p:txBody>
      </p:sp>
      <p:sp>
        <p:nvSpPr>
          <p:cNvPr id="5" name="Marcador de pie de página 4"/>
          <p:cNvSpPr>
            <a:spLocks noGrp="1"/>
          </p:cNvSpPr>
          <p:nvPr>
            <p:ph type="ftr" sz="quarter" idx="3"/>
          </p:nvPr>
        </p:nvSpPr>
        <p:spPr>
          <a:xfrm>
            <a:off x="4134173" y="635634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Marcador de número de diapositiva 5"/>
          <p:cNvSpPr>
            <a:spLocks noGrp="1"/>
          </p:cNvSpPr>
          <p:nvPr>
            <p:ph type="sldNum" sz="quarter" idx="4"/>
          </p:nvPr>
        </p:nvSpPr>
        <p:spPr>
          <a:xfrm>
            <a:off x="9174997"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5223112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51" r:id="rId4"/>
    <p:sldLayoutId id="2147483661" r:id="rId5"/>
    <p:sldLayoutId id="2147483662" r:id="rId6"/>
    <p:sldLayoutId id="2147483663" r:id="rId7"/>
    <p:sldLayoutId id="2147483669" r:id="rId8"/>
    <p:sldLayoutId id="2147483664" r:id="rId9"/>
    <p:sldLayoutId id="2147483665" r:id="rId10"/>
    <p:sldLayoutId id="2147483666" r:id="rId11"/>
    <p:sldLayoutId id="2147483670" r:id="rId12"/>
    <p:sldLayoutId id="2147483671" r:id="rId13"/>
    <p:sldLayoutId id="2147483672" r:id="rId14"/>
    <p:sldLayoutId id="2147483673" r:id="rId15"/>
    <p:sldLayoutId id="2147483667" r:id="rId16"/>
    <p:sldLayoutId id="2147483660" r:id="rId17"/>
    <p:sldLayoutId id="2147483652" r:id="rId18"/>
    <p:sldLayoutId id="2147483653" r:id="rId19"/>
    <p:sldLayoutId id="2147483654" r:id="rId20"/>
    <p:sldLayoutId id="2147483655" r:id="rId21"/>
    <p:sldLayoutId id="2147483656" r:id="rId22"/>
    <p:sldLayoutId id="2147483657" r:id="rId23"/>
    <p:sldLayoutId id="2147483658" r:id="rId24"/>
    <p:sldLayoutId id="2147483659" r:id="rId25"/>
  </p:sldLayoutIdLst>
  <p:hf hdr="0" ftr="0" dt="0"/>
  <p:txStyles>
    <p:titleStyle>
      <a:lvl1pPr algn="l" defTabSz="914400" rtl="0" eaLnBrk="1" latinLnBrk="0" hangingPunct="1">
        <a:lnSpc>
          <a:spcPct val="90000"/>
        </a:lnSpc>
        <a:spcBef>
          <a:spcPct val="0"/>
        </a:spcBef>
        <a:buNone/>
        <a:defRPr sz="4400" b="1" i="0"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 dirty="0"/>
              <a:t>Base de datos con SQL server</a:t>
            </a:r>
            <a:endParaRPr lang="es-ES_tradnl" dirty="0"/>
          </a:p>
        </p:txBody>
      </p:sp>
      <p:sp>
        <p:nvSpPr>
          <p:cNvPr id="3" name="Subtítulo 2"/>
          <p:cNvSpPr>
            <a:spLocks noGrp="1"/>
          </p:cNvSpPr>
          <p:nvPr>
            <p:ph type="subTitle" idx="1"/>
          </p:nvPr>
        </p:nvSpPr>
        <p:spPr/>
        <p:txBody>
          <a:bodyPr/>
          <a:lstStyle/>
          <a:p>
            <a:endParaRPr lang="es-ES_tradnl" dirty="0"/>
          </a:p>
        </p:txBody>
      </p:sp>
    </p:spTree>
    <p:extLst>
      <p:ext uri="{BB962C8B-B14F-4D97-AF65-F5344CB8AC3E}">
        <p14:creationId xmlns:p14="http://schemas.microsoft.com/office/powerpoint/2010/main" val="1482495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2146299" y="13648"/>
            <a:ext cx="90575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3- Insertar y recuperar registros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4"/>
            <a:ext cx="11848019" cy="5534515"/>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Podemos ordenar la población seleccionada, por un campo o campos especificados, </a:t>
            </a:r>
            <a:r>
              <a:rPr lang="es-CO" sz="1600" dirty="0" err="1" smtClean="0">
                <a:solidFill>
                  <a:schemeClr val="tx2">
                    <a:lumMod val="75000"/>
                  </a:schemeClr>
                </a:solidFill>
                <a:latin typeface="+mn-lt"/>
              </a:rPr>
              <a:t>asi</a:t>
            </a:r>
            <a:r>
              <a:rPr lang="es-CO" sz="1600" dirty="0" smtClean="0">
                <a:solidFill>
                  <a:schemeClr val="tx2">
                    <a:lumMod val="75000"/>
                  </a:schemeClr>
                </a:solidFill>
                <a:latin typeface="+mn-lt"/>
              </a:rPr>
              <a:t>:</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nombrecampo1,</a:t>
            </a: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	…</a:t>
            </a: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nombrecampon</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WHERE condición</a:t>
            </a:r>
          </a:p>
          <a:p>
            <a:pPr lvl="0" algn="just" fontAlgn="auto">
              <a:spcAft>
                <a:spcPts val="0"/>
              </a:spcAft>
              <a:defRPr/>
            </a:pPr>
            <a:r>
              <a:rPr lang="es-CO" sz="1600" dirty="0" smtClean="0">
                <a:solidFill>
                  <a:schemeClr val="tx2">
                    <a:lumMod val="75000"/>
                  </a:schemeClr>
                </a:solidFill>
                <a:latin typeface="+mn-lt"/>
              </a:rPr>
              <a:t>ORDER BY </a:t>
            </a:r>
            <a:r>
              <a:rPr lang="es-CO" sz="1600" dirty="0" err="1" smtClean="0">
                <a:solidFill>
                  <a:schemeClr val="tx2">
                    <a:lumMod val="75000"/>
                  </a:schemeClr>
                </a:solidFill>
                <a:latin typeface="+mn-lt"/>
              </a:rPr>
              <a:t>nombrecampo</a:t>
            </a:r>
            <a:r>
              <a:rPr lang="es-CO" sz="1600" dirty="0" smtClean="0">
                <a:solidFill>
                  <a:schemeClr val="tx2">
                    <a:lumMod val="75000"/>
                  </a:schemeClr>
                </a:solidFill>
                <a:latin typeface="+mn-lt"/>
              </a:rPr>
              <a:t> (DESC o ASC)</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También se puede referenciar el ordenamiento con el número del campo por el que se desea ordenar</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rPr>
              <a:t>SELECT nombrecampo1,</a:t>
            </a:r>
          </a:p>
          <a:p>
            <a:pPr lvl="0" algn="just" fontAlgn="auto">
              <a:spcAft>
                <a:spcPts val="0"/>
              </a:spcAft>
              <a:defRPr/>
            </a:pPr>
            <a:r>
              <a:rPr lang="es-CO" sz="1600" dirty="0">
                <a:solidFill>
                  <a:schemeClr val="tx2">
                    <a:lumMod val="75000"/>
                  </a:schemeClr>
                </a:solidFill>
              </a:rPr>
              <a:t>		…</a:t>
            </a:r>
          </a:p>
          <a:p>
            <a:pPr lvl="0" algn="just" fontAlgn="auto">
              <a:spcAft>
                <a:spcPts val="0"/>
              </a:spcAft>
              <a:defRPr/>
            </a:pPr>
            <a:r>
              <a:rPr lang="es-CO" sz="1600" dirty="0">
                <a:solidFill>
                  <a:schemeClr val="tx2">
                    <a:lumMod val="75000"/>
                  </a:schemeClr>
                </a:solidFill>
              </a:rPr>
              <a:t>		</a:t>
            </a:r>
            <a:r>
              <a:rPr lang="es-CO" sz="1600" dirty="0" err="1">
                <a:solidFill>
                  <a:schemeClr val="tx2">
                    <a:lumMod val="75000"/>
                  </a:schemeClr>
                </a:solidFill>
              </a:rPr>
              <a:t>nombrecampon</a:t>
            </a:r>
            <a:endParaRPr lang="es-CO" sz="1600" dirty="0">
              <a:solidFill>
                <a:schemeClr val="tx2">
                  <a:lumMod val="75000"/>
                </a:schemeClr>
              </a:solidFill>
            </a:endParaRPr>
          </a:p>
          <a:p>
            <a:pPr lvl="0" algn="just" fontAlgn="auto">
              <a:spcAft>
                <a:spcPts val="0"/>
              </a:spcAft>
              <a:defRPr/>
            </a:pPr>
            <a:r>
              <a:rPr lang="es-CO" sz="1600" dirty="0">
                <a:solidFill>
                  <a:schemeClr val="tx2">
                    <a:lumMod val="75000"/>
                  </a:schemeClr>
                </a:solidFill>
              </a:rPr>
              <a:t>FROM </a:t>
            </a:r>
            <a:r>
              <a:rPr lang="es-CO" sz="1600" dirty="0" err="1">
                <a:solidFill>
                  <a:schemeClr val="tx2">
                    <a:lumMod val="75000"/>
                  </a:schemeClr>
                </a:solidFill>
              </a:rPr>
              <a:t>nombretabla</a:t>
            </a:r>
            <a:endParaRPr lang="es-CO" sz="1600" dirty="0">
              <a:solidFill>
                <a:schemeClr val="tx2">
                  <a:lumMod val="75000"/>
                </a:schemeClr>
              </a:solidFill>
            </a:endParaRPr>
          </a:p>
          <a:p>
            <a:pPr lvl="0" algn="just" fontAlgn="auto">
              <a:spcAft>
                <a:spcPts val="0"/>
              </a:spcAft>
              <a:defRPr/>
            </a:pPr>
            <a:r>
              <a:rPr lang="es-CO" sz="1600" dirty="0">
                <a:solidFill>
                  <a:schemeClr val="tx2">
                    <a:lumMod val="75000"/>
                  </a:schemeClr>
                </a:solidFill>
              </a:rPr>
              <a:t>WHERE condición</a:t>
            </a:r>
          </a:p>
          <a:p>
            <a:pPr lvl="0" algn="just" fontAlgn="auto">
              <a:spcAft>
                <a:spcPts val="0"/>
              </a:spcAft>
              <a:defRPr/>
            </a:pPr>
            <a:r>
              <a:rPr lang="es-CO" sz="1600" dirty="0">
                <a:solidFill>
                  <a:schemeClr val="tx2">
                    <a:lumMod val="75000"/>
                  </a:schemeClr>
                </a:solidFill>
              </a:rPr>
              <a:t>ORDER BY </a:t>
            </a:r>
            <a:r>
              <a:rPr lang="es-CO" sz="1600" dirty="0" smtClean="0">
                <a:solidFill>
                  <a:schemeClr val="tx2">
                    <a:lumMod val="75000"/>
                  </a:schemeClr>
                </a:solidFill>
              </a:rPr>
              <a:t>1 </a:t>
            </a:r>
            <a:r>
              <a:rPr lang="es-CO" sz="1600" dirty="0">
                <a:solidFill>
                  <a:schemeClr val="tx2">
                    <a:lumMod val="75000"/>
                  </a:schemeClr>
                </a:solidFill>
              </a:rPr>
              <a:t>(DESC o ASC)</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Nota: si no se especifica el tipo de ordenamiento, el defecto es ascendente (de menor a mayor). Si el ordenamiento es por varios campos se puede ordenar en distintos sentidos,</a:t>
            </a:r>
          </a:p>
          <a:p>
            <a:pPr lvl="0" algn="just" fontAlgn="auto">
              <a:spcAft>
                <a:spcPts val="0"/>
              </a:spcAft>
              <a:defRPr/>
            </a:pPr>
            <a:r>
              <a:rPr lang="es-CO" sz="1600" dirty="0" smtClean="0">
                <a:solidFill>
                  <a:schemeClr val="tx2">
                    <a:lumMod val="75000"/>
                  </a:schemeClr>
                </a:solidFill>
                <a:latin typeface="+mn-lt"/>
              </a:rPr>
              <a:t>Uno ASC y otro DESC.</a:t>
            </a:r>
          </a:p>
        </p:txBody>
      </p:sp>
    </p:spTree>
    <p:extLst>
      <p:ext uri="{BB962C8B-B14F-4D97-AF65-F5344CB8AC3E}">
        <p14:creationId xmlns:p14="http://schemas.microsoft.com/office/powerpoint/2010/main" val="2260381883"/>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2044699" y="13648"/>
            <a:ext cx="91591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4- Borrar registros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4"/>
            <a:ext cx="11848019" cy="3970410"/>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Para eliminar un registro de una estructura, utilizamos la instrucción DELETE. La sintaxis básica es la siguiente:</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DELETE 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Esta instrucción elimina todos los registros de la estructura.  Para borrar los registros que cumplan con cierta condición, utilizamos la siguiente sintaxis: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DELETE 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WHERE condición</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Nota: tenga muy presente que si no coloca una condición, eliminará toda la información de la estructura.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eliminar registros de la estructura </a:t>
            </a:r>
            <a:r>
              <a:rPr lang="es-CO" sz="1600" dirty="0" err="1" smtClean="0">
                <a:solidFill>
                  <a:schemeClr val="tx2">
                    <a:lumMod val="75000"/>
                  </a:schemeClr>
                </a:solidFill>
                <a:latin typeface="+mn-lt"/>
              </a:rPr>
              <a:t>tblusuarios</a:t>
            </a:r>
            <a:r>
              <a:rPr lang="es-CO" sz="1600" dirty="0" smtClean="0">
                <a:solidFill>
                  <a:schemeClr val="tx2">
                    <a:lumMod val="75000"/>
                  </a:schemeClr>
                </a:solidFill>
                <a:latin typeface="+mn-lt"/>
              </a:rPr>
              <a:t># que cumplan con alguna condición definida por usted.</a:t>
            </a: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1701998717"/>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2108199" y="13648"/>
            <a:ext cx="90956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5- Actualizar registros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4"/>
            <a:ext cx="11848019" cy="4054631"/>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Para actualizar un registro de una estructura, utilizamos la instrucción UPDATE. La sintaxis básica es la siguiente:</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UPDATE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SET nombrecampo1 = nuevovalorcampo1,</a:t>
            </a: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a:t>
            </a:r>
          </a:p>
          <a:p>
            <a:pPr lvl="0" algn="just" fontAlgn="auto">
              <a:spcAft>
                <a:spcPts val="0"/>
              </a:spcAft>
              <a:defRPr/>
            </a:pPr>
            <a:r>
              <a:rPr lang="es-CO" sz="1600" dirty="0">
                <a:solidFill>
                  <a:schemeClr val="tx2">
                    <a:lumMod val="75000"/>
                  </a:schemeClr>
                </a:solidFill>
                <a:latin typeface="+mn-lt"/>
              </a:rPr>
              <a:t>	</a:t>
            </a:r>
            <a:r>
              <a:rPr lang="es-CO" sz="1600" dirty="0" err="1" smtClean="0">
                <a:solidFill>
                  <a:schemeClr val="tx2">
                    <a:lumMod val="75000"/>
                  </a:schemeClr>
                </a:solidFill>
                <a:latin typeface="+mn-lt"/>
              </a:rPr>
              <a:t>nombrecampon</a:t>
            </a:r>
            <a:r>
              <a:rPr lang="es-CO" sz="1600" dirty="0" smtClean="0">
                <a:solidFill>
                  <a:schemeClr val="tx2">
                    <a:lumMod val="75000"/>
                  </a:schemeClr>
                </a:solidFill>
                <a:latin typeface="+mn-lt"/>
              </a:rPr>
              <a:t> = </a:t>
            </a:r>
            <a:r>
              <a:rPr lang="es-CO" sz="1600" dirty="0" err="1" smtClean="0">
                <a:solidFill>
                  <a:schemeClr val="tx2">
                    <a:lumMod val="75000"/>
                  </a:schemeClr>
                </a:solidFill>
                <a:latin typeface="+mn-lt"/>
              </a:rPr>
              <a:t>nuevovalorcampon</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WHERE condición</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Nota: la instrucción UPDATE no exige una condición, pero si la omitimos se modificarán todos los registros de la estructura.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actualizar la estructura </a:t>
            </a:r>
            <a:r>
              <a:rPr lang="es-CO" sz="1600" dirty="0" err="1" smtClean="0">
                <a:solidFill>
                  <a:schemeClr val="tx2">
                    <a:lumMod val="75000"/>
                  </a:schemeClr>
                </a:solidFill>
                <a:latin typeface="+mn-lt"/>
              </a:rPr>
              <a:t>tblusuarios</a:t>
            </a:r>
            <a:r>
              <a:rPr lang="es-CO" sz="1600" dirty="0" smtClean="0">
                <a:solidFill>
                  <a:schemeClr val="tx2">
                    <a:lumMod val="75000"/>
                  </a:schemeClr>
                </a:solidFill>
                <a:latin typeface="+mn-lt"/>
              </a:rPr>
              <a:t># cambiando el campo nombre por “Prueba” cuando el o los registros cumplan con cierta condición.</a:t>
            </a:r>
          </a:p>
          <a:p>
            <a:pPr lvl="0" algn="just" fontAlgn="auto">
              <a:spcAft>
                <a:spcPts val="0"/>
              </a:spcAft>
              <a:defRPr/>
            </a:pPr>
            <a:endParaRPr lang="es-CO" sz="1600" dirty="0" smtClean="0">
              <a:solidFill>
                <a:schemeClr val="tx2">
                  <a:lumMod val="75000"/>
                </a:schemeClr>
              </a:solidFill>
              <a:latin typeface="+mn-lt"/>
            </a:endParaRPr>
          </a:p>
        </p:txBody>
      </p:sp>
    </p:spTree>
    <p:extLst>
      <p:ext uri="{BB962C8B-B14F-4D97-AF65-F5344CB8AC3E}">
        <p14:creationId xmlns:p14="http://schemas.microsoft.com/office/powerpoint/2010/main" val="2874110801"/>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689099" y="13648"/>
            <a:ext cx="95147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6- Comentarios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390136"/>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Para colocar algún comentario o alguna línea o líneas de código que no queremos que se ejecuten, utilizamos los siguientes caracteres: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Para colocar una línea en comentario, colocamos al inicio de la línea dos guiones (--).</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Ejemplo: </a:t>
            </a:r>
            <a:endParaRPr lang="es-CO" sz="1600" dirty="0" smtClean="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	</a:t>
            </a:r>
            <a:r>
              <a:rPr lang="es-CO" sz="1600" dirty="0" err="1" smtClean="0">
                <a:solidFill>
                  <a:schemeClr val="tx2">
                    <a:lumMod val="75000"/>
                  </a:schemeClr>
                </a:solidFill>
                <a:latin typeface="+mn-lt"/>
              </a:rPr>
              <a:t>select</a:t>
            </a:r>
            <a:r>
              <a:rPr lang="es-CO" sz="1600" dirty="0" smtClean="0">
                <a:solidFill>
                  <a:schemeClr val="tx2">
                    <a:lumMod val="75000"/>
                  </a:schemeClr>
                </a:solidFill>
                <a:latin typeface="+mn-lt"/>
              </a:rPr>
              <a:t> </a:t>
            </a:r>
            <a:r>
              <a:rPr lang="es-CO" sz="1600" dirty="0">
                <a:solidFill>
                  <a:schemeClr val="tx2">
                    <a:lumMod val="75000"/>
                  </a:schemeClr>
                </a:solidFill>
                <a:latin typeface="+mn-lt"/>
              </a:rPr>
              <a:t>* </a:t>
            </a:r>
            <a:r>
              <a:rPr lang="es-CO" sz="1600" dirty="0" err="1">
                <a:solidFill>
                  <a:schemeClr val="tx2">
                    <a:lumMod val="75000"/>
                  </a:schemeClr>
                </a:solidFill>
                <a:latin typeface="+mn-lt"/>
              </a:rPr>
              <a:t>from</a:t>
            </a:r>
            <a:r>
              <a:rPr lang="es-CO" sz="1600" dirty="0">
                <a:solidFill>
                  <a:schemeClr val="tx2">
                    <a:lumMod val="75000"/>
                  </a:schemeClr>
                </a:solidFill>
                <a:latin typeface="+mn-lt"/>
              </a:rPr>
              <a:t> libros --mostramos los registros de </a:t>
            </a:r>
            <a:r>
              <a:rPr lang="es-CO" sz="1600" dirty="0" smtClean="0">
                <a:solidFill>
                  <a:schemeClr val="tx2">
                    <a:lumMod val="75000"/>
                  </a:schemeClr>
                </a:solidFill>
                <a:latin typeface="+mn-lt"/>
              </a:rPr>
              <a:t>libros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En esta línea todo lo que esta después de los dos guiones no se ejecuta.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Para agregar varias líneas en comentario, se coloca una barra seguida del asterisco (/*) al inicio del bloque de comentario y para finalizarlo, un asterisco seguido de una barra (*/)</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Ejemplo: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a:t>
            </a:r>
          </a:p>
          <a:p>
            <a:pPr lvl="0" algn="just" fontAlgn="auto">
              <a:spcAft>
                <a:spcPts val="0"/>
              </a:spcAft>
              <a:defRPr/>
            </a:pPr>
            <a:r>
              <a:rPr lang="es-CO" sz="1600" dirty="0" smtClean="0">
                <a:solidFill>
                  <a:schemeClr val="tx2">
                    <a:lumMod val="75000"/>
                  </a:schemeClr>
                </a:solidFill>
                <a:latin typeface="+mn-lt"/>
              </a:rPr>
              <a:t>/*mostramos todos</a:t>
            </a:r>
          </a:p>
          <a:p>
            <a:pPr lvl="0" algn="just" fontAlgn="auto">
              <a:spcAft>
                <a:spcPts val="0"/>
              </a:spcAft>
              <a:defRPr/>
            </a:pPr>
            <a:r>
              <a:rPr lang="es-CO" sz="1600" dirty="0" smtClean="0">
                <a:solidFill>
                  <a:schemeClr val="tx2">
                    <a:lumMod val="75000"/>
                  </a:schemeClr>
                </a:solidFill>
                <a:latin typeface="+mn-lt"/>
              </a:rPr>
              <a:t>Los campos de la estructura*/</a:t>
            </a:r>
          </a:p>
          <a:p>
            <a:pPr lvl="0" algn="just" fontAlgn="auto">
              <a:spcAft>
                <a:spcPts val="0"/>
              </a:spcAft>
              <a:defRPr/>
            </a:pPr>
            <a:r>
              <a:rPr lang="es-CO" sz="1600" dirty="0" smtClean="0">
                <a:solidFill>
                  <a:schemeClr val="tx2">
                    <a:lumMod val="75000"/>
                  </a:schemeClr>
                </a:solidFill>
                <a:latin typeface="+mn-lt"/>
              </a:rPr>
              <a:t>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Todo lo que esta entre los símbolos “/*” y “*/” no se ejecuta</a:t>
            </a: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290671027"/>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562099" y="13648"/>
            <a:ext cx="96417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7- Valor </a:t>
            </a:r>
            <a:r>
              <a:rPr kumimoji="0" lang="es-CO" sz="1800" i="0" u="none" strike="noStrike" kern="1200" cap="none" spc="0" normalizeH="0" baseline="0" noProof="0" dirty="0" err="1" smtClean="0">
                <a:ln>
                  <a:noFill/>
                </a:ln>
                <a:solidFill>
                  <a:prstClr val="white"/>
                </a:solidFill>
                <a:effectLst>
                  <a:outerShdw blurRad="38100" dist="38100" dir="2700000" algn="tl">
                    <a:srgbClr val="000000">
                      <a:alpha val="43137"/>
                    </a:srgbClr>
                  </a:outerShdw>
                </a:effectLst>
                <a:uLnTx/>
                <a:uFillTx/>
                <a:latin typeface="+mj-lt"/>
                <a:ea typeface="+mj-ea"/>
                <a:cs typeface="+mj-cs"/>
              </a:rPr>
              <a:t>Null</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390136"/>
          </a:xfrm>
          <a:prstGeom prst="rect">
            <a:avLst/>
          </a:prstGeom>
        </p:spPr>
        <p:txBody>
          <a:bodyPr/>
          <a:lstStyle/>
          <a:p>
            <a:pPr lvl="0" algn="just" fontAlgn="auto">
              <a:spcAft>
                <a:spcPts val="0"/>
              </a:spcAft>
              <a:defRPr/>
            </a:pPr>
            <a:r>
              <a:rPr lang="es-CO" sz="1600" dirty="0" err="1" smtClean="0">
                <a:solidFill>
                  <a:schemeClr val="tx2">
                    <a:lumMod val="75000"/>
                  </a:schemeClr>
                </a:solidFill>
                <a:latin typeface="+mn-lt"/>
              </a:rPr>
              <a:t>Null</a:t>
            </a:r>
            <a:r>
              <a:rPr lang="es-CO" sz="1600" dirty="0" smtClean="0">
                <a:solidFill>
                  <a:schemeClr val="tx2">
                    <a:lumMod val="75000"/>
                  </a:schemeClr>
                </a:solidFill>
                <a:latin typeface="+mn-lt"/>
              </a:rPr>
              <a:t> significa dato desconocido o valor inexistente y no es lo mismo que un valor cero (0), una cadena vacía “” o una cadena literal “</a:t>
            </a:r>
            <a:r>
              <a:rPr lang="es-CO" sz="1600" dirty="0" err="1" smtClean="0">
                <a:solidFill>
                  <a:schemeClr val="tx2">
                    <a:lumMod val="75000"/>
                  </a:schemeClr>
                </a:solidFill>
                <a:latin typeface="+mn-lt"/>
              </a:rPr>
              <a:t>Null</a:t>
            </a:r>
            <a:r>
              <a:rPr lang="es-CO" sz="1600" dirty="0" smtClean="0">
                <a:solidFill>
                  <a:schemeClr val="tx2">
                    <a:lumMod val="75000"/>
                  </a:schemeClr>
                </a:solidFill>
                <a:latin typeface="+mn-lt"/>
              </a:rPr>
              <a:t>”.</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En algunas ocasiones es posible que no se conozca el valor que se le deba asignar a un campo de un registro y en estos casos podemos decir que el campo puede contener un valor nulo. Por el contrario tenemos campos que no pueden tener valores nulos.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Ejemplo: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CREATE TABLE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a:t>
            </a:r>
          </a:p>
          <a:p>
            <a:pPr lvl="0" algn="just" fontAlgn="auto">
              <a:spcAft>
                <a:spcPts val="0"/>
              </a:spcAft>
              <a:defRPr/>
            </a:pPr>
            <a:r>
              <a:rPr lang="es-CO" sz="1600" dirty="0" smtClean="0">
                <a:solidFill>
                  <a:schemeClr val="tx2">
                    <a:lumMod val="75000"/>
                  </a:schemeClr>
                </a:solidFill>
                <a:latin typeface="+mn-lt"/>
              </a:rPr>
              <a:t>	nombrecampo1 </a:t>
            </a:r>
            <a:r>
              <a:rPr lang="es-CO" sz="1600" dirty="0" err="1" smtClean="0">
                <a:solidFill>
                  <a:schemeClr val="tx2">
                    <a:lumMod val="75000"/>
                  </a:schemeClr>
                </a:solidFill>
                <a:latin typeface="+mn-lt"/>
              </a:rPr>
              <a:t>tipodedato</a:t>
            </a:r>
            <a:r>
              <a:rPr lang="es-CO" sz="1600" dirty="0" smtClean="0">
                <a:solidFill>
                  <a:schemeClr val="tx2">
                    <a:lumMod val="75000"/>
                  </a:schemeClr>
                </a:solidFill>
                <a:latin typeface="+mn-lt"/>
              </a:rPr>
              <a:t> NOT NULL,</a:t>
            </a: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nombrecampo2 </a:t>
            </a:r>
            <a:r>
              <a:rPr lang="es-CO" sz="1600" dirty="0" err="1" smtClean="0">
                <a:solidFill>
                  <a:schemeClr val="tx2">
                    <a:lumMod val="75000"/>
                  </a:schemeClr>
                </a:solidFill>
                <a:latin typeface="+mn-lt"/>
              </a:rPr>
              <a:t>tipodedato</a:t>
            </a:r>
            <a:r>
              <a:rPr lang="es-CO" sz="1600" dirty="0" smtClean="0">
                <a:solidFill>
                  <a:schemeClr val="tx2">
                    <a:lumMod val="75000"/>
                  </a:schemeClr>
                </a:solidFill>
                <a:latin typeface="+mn-lt"/>
              </a:rPr>
              <a:t> NOT NULL,</a:t>
            </a: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a:t>
            </a:r>
          </a:p>
          <a:p>
            <a:pPr lvl="0" algn="just" fontAlgn="auto">
              <a:spcAft>
                <a:spcPts val="0"/>
              </a:spcAft>
              <a:defRPr/>
            </a:pPr>
            <a:r>
              <a:rPr lang="es-CO" sz="1600" dirty="0">
                <a:solidFill>
                  <a:schemeClr val="tx2">
                    <a:lumMod val="75000"/>
                  </a:schemeClr>
                </a:solidFill>
                <a:latin typeface="+mn-lt"/>
              </a:rPr>
              <a:t>	</a:t>
            </a:r>
            <a:r>
              <a:rPr lang="es-CO" sz="1600" dirty="0" err="1" smtClean="0">
                <a:solidFill>
                  <a:schemeClr val="tx2">
                    <a:lumMod val="75000"/>
                  </a:schemeClr>
                </a:solidFill>
                <a:latin typeface="+mn-lt"/>
              </a:rPr>
              <a:t>nombrecampon</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tipodedato</a:t>
            </a:r>
            <a:r>
              <a:rPr lang="es-CO" sz="1600" dirty="0" smtClean="0">
                <a:solidFill>
                  <a:schemeClr val="tx2">
                    <a:lumMod val="75000"/>
                  </a:schemeClr>
                </a:solidFill>
                <a:latin typeface="+mn-lt"/>
              </a:rPr>
              <a:t> NULL</a:t>
            </a: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Crear una tabla con al menos un campo que no permita valores nulos e insertarle varios registros.</a:t>
            </a: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341373097"/>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676399" y="13648"/>
            <a:ext cx="95274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7- Valor </a:t>
            </a:r>
            <a:r>
              <a:rPr kumimoji="0" lang="es-CO" sz="1800" i="0" u="none" strike="noStrike" kern="1200" cap="none" spc="0" normalizeH="0" baseline="0" noProof="0" dirty="0" err="1" smtClean="0">
                <a:ln>
                  <a:noFill/>
                </a:ln>
                <a:solidFill>
                  <a:prstClr val="white"/>
                </a:solidFill>
                <a:effectLst>
                  <a:outerShdw blurRad="38100" dist="38100" dir="2700000" algn="tl">
                    <a:srgbClr val="000000">
                      <a:alpha val="43137"/>
                    </a:srgbClr>
                  </a:outerShdw>
                </a:effectLst>
                <a:uLnTx/>
                <a:uFillTx/>
                <a:latin typeface="+mj-lt"/>
                <a:ea typeface="+mj-ea"/>
                <a:cs typeface="+mj-cs"/>
              </a:rPr>
              <a:t>Null</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390136"/>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Podemos recuperar registros que contenga valores nulos en algún campo (para esto la condición no puede utilizar los operadores relacionales), para este caso aplican los operadores: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“IS NULL” (iguales a </a:t>
            </a:r>
            <a:r>
              <a:rPr lang="es-CO" sz="1600" dirty="0" err="1" smtClean="0">
                <a:solidFill>
                  <a:schemeClr val="tx2">
                    <a:lumMod val="75000"/>
                  </a:schemeClr>
                </a:solidFill>
                <a:latin typeface="+mn-lt"/>
              </a:rPr>
              <a:t>null</a:t>
            </a:r>
            <a:r>
              <a:rPr lang="es-CO" sz="1600" dirty="0" smtClean="0">
                <a:solidFill>
                  <a:schemeClr val="tx2">
                    <a:lumMod val="75000"/>
                  </a:schemeClr>
                </a:solidFill>
                <a:latin typeface="+mn-lt"/>
              </a:rPr>
              <a:t>) o “IS NOT NULL” (no es igual a </a:t>
            </a:r>
            <a:r>
              <a:rPr lang="es-CO" sz="1600" dirty="0" err="1" smtClean="0">
                <a:solidFill>
                  <a:schemeClr val="tx2">
                    <a:lumMod val="75000"/>
                  </a:schemeClr>
                </a:solidFill>
                <a:latin typeface="+mn-lt"/>
              </a:rPr>
              <a:t>null</a:t>
            </a:r>
            <a:r>
              <a:rPr lang="es-CO" sz="1600" dirty="0" smtClean="0">
                <a:solidFill>
                  <a:schemeClr val="tx2">
                    <a:lumMod val="75000"/>
                  </a:schemeClr>
                </a:solidFill>
                <a:latin typeface="+mn-lt"/>
              </a:rPr>
              <a:t>)</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Sintaxis: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 </a:t>
            </a:r>
          </a:p>
          <a:p>
            <a:pPr lvl="0" algn="just" fontAlgn="auto">
              <a:spcAft>
                <a:spcPts val="0"/>
              </a:spcAft>
              <a:defRPr/>
            </a:pPr>
            <a:r>
              <a:rPr lang="es-CO" sz="1600" dirty="0" smtClean="0">
                <a:solidFill>
                  <a:schemeClr val="tx2">
                    <a:lumMod val="75000"/>
                  </a:schemeClr>
                </a:solidFill>
                <a:latin typeface="+mn-lt"/>
              </a:rPr>
              <a:t>FROM</a:t>
            </a:r>
          </a:p>
          <a:p>
            <a:pPr lvl="0" algn="just" fontAlgn="auto">
              <a:spcAft>
                <a:spcPts val="0"/>
              </a:spcAft>
              <a:defRPr/>
            </a:pP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WHERE </a:t>
            </a:r>
            <a:r>
              <a:rPr lang="es-CO" sz="1600" dirty="0" err="1" smtClean="0">
                <a:solidFill>
                  <a:schemeClr val="tx2">
                    <a:lumMod val="75000"/>
                  </a:schemeClr>
                </a:solidFill>
                <a:latin typeface="+mn-lt"/>
              </a:rPr>
              <a:t>nombrecampo</a:t>
            </a:r>
            <a:r>
              <a:rPr lang="es-CO" sz="1600" dirty="0" smtClean="0">
                <a:solidFill>
                  <a:schemeClr val="tx2">
                    <a:lumMod val="75000"/>
                  </a:schemeClr>
                </a:solidFill>
                <a:latin typeface="+mn-lt"/>
              </a:rPr>
              <a:t> IS NULL</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smtClean="0">
                <a:solidFill>
                  <a:schemeClr val="tx2">
                    <a:lumMod val="75000"/>
                  </a:schemeClr>
                </a:solidFill>
                <a:latin typeface="+mn-lt"/>
              </a:rPr>
              <a:t>ó</a:t>
            </a: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rPr>
              <a:t>SELECT * </a:t>
            </a:r>
          </a:p>
          <a:p>
            <a:pPr lvl="0" algn="just" fontAlgn="auto">
              <a:spcAft>
                <a:spcPts val="0"/>
              </a:spcAft>
              <a:defRPr/>
            </a:pPr>
            <a:r>
              <a:rPr lang="es-CO" sz="1600" dirty="0">
                <a:solidFill>
                  <a:schemeClr val="tx2">
                    <a:lumMod val="75000"/>
                  </a:schemeClr>
                </a:solidFill>
              </a:rPr>
              <a:t>FROM</a:t>
            </a:r>
          </a:p>
          <a:p>
            <a:pPr lvl="0" algn="just" fontAlgn="auto">
              <a:spcAft>
                <a:spcPts val="0"/>
              </a:spcAft>
              <a:defRPr/>
            </a:pPr>
            <a:r>
              <a:rPr lang="es-CO" sz="1600" dirty="0" err="1">
                <a:solidFill>
                  <a:schemeClr val="tx2">
                    <a:lumMod val="75000"/>
                  </a:schemeClr>
                </a:solidFill>
              </a:rPr>
              <a:t>Nombretabla</a:t>
            </a:r>
            <a:endParaRPr lang="es-CO" sz="1600" dirty="0">
              <a:solidFill>
                <a:schemeClr val="tx2">
                  <a:lumMod val="75000"/>
                </a:schemeClr>
              </a:solidFill>
            </a:endParaRPr>
          </a:p>
          <a:p>
            <a:pPr lvl="0" algn="just" fontAlgn="auto">
              <a:spcAft>
                <a:spcPts val="0"/>
              </a:spcAft>
              <a:defRPr/>
            </a:pPr>
            <a:r>
              <a:rPr lang="es-CO" sz="1600" dirty="0">
                <a:solidFill>
                  <a:schemeClr val="tx2">
                    <a:lumMod val="75000"/>
                  </a:schemeClr>
                </a:solidFill>
              </a:rPr>
              <a:t>WHERE </a:t>
            </a:r>
            <a:r>
              <a:rPr lang="es-CO" sz="1600" dirty="0" err="1">
                <a:solidFill>
                  <a:schemeClr val="tx2">
                    <a:lumMod val="75000"/>
                  </a:schemeClr>
                </a:solidFill>
              </a:rPr>
              <a:t>nombrecampo</a:t>
            </a:r>
            <a:r>
              <a:rPr lang="es-CO" sz="1600" dirty="0">
                <a:solidFill>
                  <a:schemeClr val="tx2">
                    <a:lumMod val="75000"/>
                  </a:schemeClr>
                </a:solidFill>
              </a:rPr>
              <a:t> IS </a:t>
            </a:r>
            <a:r>
              <a:rPr lang="es-CO" sz="1600" dirty="0" smtClean="0">
                <a:solidFill>
                  <a:schemeClr val="tx2">
                    <a:lumMod val="75000"/>
                  </a:schemeClr>
                </a:solidFill>
              </a:rPr>
              <a:t>NOT NULL</a:t>
            </a:r>
            <a:endParaRPr lang="es-CO" sz="1600" dirty="0">
              <a:solidFill>
                <a:schemeClr val="tx2">
                  <a:lumMod val="75000"/>
                </a:schemeClr>
              </a:solidFill>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practiquemos estos operadores con los registros que ingresamos </a:t>
            </a:r>
          </a:p>
          <a:p>
            <a:pPr lvl="0" algn="just" fontAlgn="auto">
              <a:spcAft>
                <a:spcPts val="0"/>
              </a:spcAft>
              <a:defRPr/>
            </a:pPr>
            <a:r>
              <a:rPr lang="es-CO" sz="1600" dirty="0" smtClean="0">
                <a:solidFill>
                  <a:schemeClr val="tx2">
                    <a:lumMod val="75000"/>
                  </a:schemeClr>
                </a:solidFill>
                <a:latin typeface="+mn-lt"/>
              </a:rPr>
              <a:t>en nuestra estructura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393064990"/>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600199" y="13648"/>
            <a:ext cx="96036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8- Clave Primaria</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390136"/>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Las claves primarias pueden ser simples, formadas por un campo,  o compuestas, formadas por varios campos.  Una clave primaria es un campo (o varios) que identifican un solo registro en una tabla.</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Esto último aplica si ningún campo cumple por si solo la condición para ser clave.</a:t>
            </a: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básica y general es la siguiente:</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CREATE TABLE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a:t>
            </a:r>
          </a:p>
          <a:p>
            <a:pPr lvl="0" algn="just" fontAlgn="auto">
              <a:spcAft>
                <a:spcPts val="0"/>
              </a:spcAft>
              <a:defRPr/>
            </a:pPr>
            <a:r>
              <a:rPr lang="es-CO" sz="1600" dirty="0" smtClean="0">
                <a:solidFill>
                  <a:schemeClr val="tx2">
                    <a:lumMod val="75000"/>
                  </a:schemeClr>
                </a:solidFill>
                <a:latin typeface="+mn-lt"/>
              </a:rPr>
              <a:t>	nombrecampo1 </a:t>
            </a:r>
            <a:r>
              <a:rPr lang="es-CO" sz="1600" dirty="0" err="1" smtClean="0">
                <a:solidFill>
                  <a:schemeClr val="tx2">
                    <a:lumMod val="75000"/>
                  </a:schemeClr>
                </a:solidFill>
                <a:latin typeface="+mn-lt"/>
              </a:rPr>
              <a:t>tipocampo</a:t>
            </a:r>
            <a:r>
              <a:rPr lang="es-CO" sz="1600" dirty="0" smtClean="0">
                <a:solidFill>
                  <a:schemeClr val="tx2">
                    <a:lumMod val="75000"/>
                  </a:schemeClr>
                </a:solidFill>
                <a:latin typeface="+mn-lt"/>
              </a:rPr>
              <a:t>,</a:t>
            </a: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a:t>
            </a:r>
          </a:p>
          <a:p>
            <a:pPr lvl="0" algn="just" fontAlgn="auto">
              <a:spcAft>
                <a:spcPts val="0"/>
              </a:spcAft>
              <a:defRPr/>
            </a:pPr>
            <a:r>
              <a:rPr lang="es-CO" sz="1600" dirty="0">
                <a:solidFill>
                  <a:schemeClr val="tx2">
                    <a:lumMod val="75000"/>
                  </a:schemeClr>
                </a:solidFill>
                <a:latin typeface="+mn-lt"/>
              </a:rPr>
              <a:t>	</a:t>
            </a:r>
            <a:r>
              <a:rPr lang="es-CO" sz="1600" dirty="0" err="1" smtClean="0">
                <a:solidFill>
                  <a:schemeClr val="tx2">
                    <a:lumMod val="75000"/>
                  </a:schemeClr>
                </a:solidFill>
                <a:latin typeface="+mn-lt"/>
              </a:rPr>
              <a:t>nombrecampon</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tipocampo</a:t>
            </a:r>
            <a:r>
              <a:rPr lang="es-CO" sz="1600" dirty="0" smtClean="0">
                <a:solidFill>
                  <a:schemeClr val="tx2">
                    <a:lumMod val="75000"/>
                  </a:schemeClr>
                </a:solidFill>
                <a:latin typeface="+mn-lt"/>
              </a:rPr>
              <a:t>,</a:t>
            </a: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PRIMARY KEY (nombrecampo1, ..,) </a:t>
            </a: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Cualquier campo de cualquier tipo puede ser clave primaria, siempre y cuando sus valores no se repitan en la tabla si permitan valores nulos. La clave primaria puede ser compuesta por más de un campo.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SQL controla que los valores de estos campos no estén repetidos.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Crear una tabla con una campo clave e intentar insertar o actualizar campos que conforman la clave primaria.</a:t>
            </a: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77397787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904999" y="13648"/>
            <a:ext cx="92988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9- Clave Foránea</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390136"/>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Un campo que no es clave primaria en una tabla y sirve para enlazar sus valores con otra tabla en la cual es clave primaria se denomina clave foránea.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Estos campos deben ser del mismo tipo para poderse enlazar.</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Con estos campos se establecen las combinaciones entre varias tablas.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smtClean="0">
                <a:solidFill>
                  <a:schemeClr val="tx2">
                    <a:lumMod val="75000"/>
                  </a:schemeClr>
                </a:solidFill>
                <a:latin typeface="+mn-lt"/>
              </a:rPr>
              <a:t>Foreing</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key</a:t>
            </a:r>
            <a:r>
              <a:rPr lang="es-CO" sz="1600" dirty="0" smtClean="0">
                <a:solidFill>
                  <a:schemeClr val="tx2">
                    <a:lumMod val="75000"/>
                  </a:schemeClr>
                </a:solidFill>
                <a:latin typeface="+mn-lt"/>
              </a:rPr>
              <a:t> es otra restricción cuyos valores de los campos deben coincidir con la clave primario de otra tabla o de la misma y con esto se asegura una buena integridad referencial.</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Esta es la sintaxis:</a:t>
            </a: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alter </a:t>
            </a:r>
            <a:r>
              <a:rPr lang="es-CO" sz="1600" dirty="0" err="1">
                <a:solidFill>
                  <a:schemeClr val="tx2">
                    <a:lumMod val="75000"/>
                  </a:schemeClr>
                </a:solidFill>
                <a:latin typeface="+mn-lt"/>
              </a:rPr>
              <a:t>table</a:t>
            </a:r>
            <a:r>
              <a:rPr lang="es-CO" sz="1600" dirty="0">
                <a:solidFill>
                  <a:schemeClr val="tx2">
                    <a:lumMod val="75000"/>
                  </a:schemeClr>
                </a:solidFill>
                <a:latin typeface="+mn-lt"/>
              </a:rPr>
              <a:t> NOMBRETABLA1</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add</a:t>
            </a:r>
            <a:r>
              <a:rPr lang="es-CO" sz="1600" dirty="0">
                <a:solidFill>
                  <a:schemeClr val="tx2">
                    <a:lumMod val="75000"/>
                  </a:schemeClr>
                </a:solidFill>
                <a:latin typeface="+mn-lt"/>
              </a:rPr>
              <a:t> </a:t>
            </a:r>
            <a:r>
              <a:rPr lang="es-CO" sz="1600" dirty="0" err="1">
                <a:solidFill>
                  <a:schemeClr val="tx2">
                    <a:lumMod val="75000"/>
                  </a:schemeClr>
                </a:solidFill>
                <a:latin typeface="+mn-lt"/>
              </a:rPr>
              <a:t>constraint</a:t>
            </a:r>
            <a:r>
              <a:rPr lang="es-CO" sz="1600" dirty="0">
                <a:solidFill>
                  <a:schemeClr val="tx2">
                    <a:lumMod val="75000"/>
                  </a:schemeClr>
                </a:solidFill>
                <a:latin typeface="+mn-lt"/>
              </a:rPr>
              <a:t> NOMBRERESTRICCION</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foreign</a:t>
            </a:r>
            <a:r>
              <a:rPr lang="es-CO" sz="1600" dirty="0">
                <a:solidFill>
                  <a:schemeClr val="tx2">
                    <a:lumMod val="75000"/>
                  </a:schemeClr>
                </a:solidFill>
                <a:latin typeface="+mn-lt"/>
              </a:rPr>
              <a:t> </a:t>
            </a:r>
            <a:r>
              <a:rPr lang="es-CO" sz="1600" dirty="0" err="1">
                <a:solidFill>
                  <a:schemeClr val="tx2">
                    <a:lumMod val="75000"/>
                  </a:schemeClr>
                </a:solidFill>
                <a:latin typeface="+mn-lt"/>
              </a:rPr>
              <a:t>key</a:t>
            </a:r>
            <a:r>
              <a:rPr lang="es-CO" sz="1600" dirty="0">
                <a:solidFill>
                  <a:schemeClr val="tx2">
                    <a:lumMod val="75000"/>
                  </a:schemeClr>
                </a:solidFill>
                <a:latin typeface="+mn-lt"/>
              </a:rPr>
              <a:t> (CAMPOCLAVEFORANEA)</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references</a:t>
            </a:r>
            <a:r>
              <a:rPr lang="es-CO" sz="1600" dirty="0">
                <a:solidFill>
                  <a:schemeClr val="tx2">
                    <a:lumMod val="75000"/>
                  </a:schemeClr>
                </a:solidFill>
                <a:latin typeface="+mn-lt"/>
              </a:rPr>
              <a:t> NOMBRETABLA2 (CAMPOCLAVEPRIMARIA);</a:t>
            </a:r>
          </a:p>
        </p:txBody>
      </p:sp>
    </p:spTree>
    <p:extLst>
      <p:ext uri="{BB962C8B-B14F-4D97-AF65-F5344CB8AC3E}">
        <p14:creationId xmlns:p14="http://schemas.microsoft.com/office/powerpoint/2010/main" val="2861998834"/>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904999" y="13648"/>
            <a:ext cx="92988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9- Columnas Calculadas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390136"/>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SQL tiene 4 tipos de operadores: </a:t>
            </a:r>
          </a:p>
          <a:p>
            <a:pPr lvl="0" algn="just" fontAlgn="auto">
              <a:spcAft>
                <a:spcPts val="0"/>
              </a:spcAft>
              <a:defRPr/>
            </a:pPr>
            <a:endParaRPr lang="es-CO" sz="1600" dirty="0">
              <a:solidFill>
                <a:schemeClr val="tx2">
                  <a:lumMod val="75000"/>
                </a:schemeClr>
              </a:solidFill>
              <a:latin typeface="+mn-lt"/>
            </a:endParaRPr>
          </a:p>
          <a:p>
            <a:pPr marL="342900" lvl="0" indent="-342900" algn="just" fontAlgn="auto">
              <a:spcAft>
                <a:spcPts val="0"/>
              </a:spcAft>
              <a:buAutoNum type="arabicPeriod"/>
              <a:defRPr/>
            </a:pPr>
            <a:r>
              <a:rPr lang="es-CO" sz="1600" dirty="0" smtClean="0">
                <a:solidFill>
                  <a:schemeClr val="tx2">
                    <a:lumMod val="75000"/>
                  </a:schemeClr>
                </a:solidFill>
                <a:latin typeface="+mn-lt"/>
              </a:rPr>
              <a:t>Relaci</a:t>
            </a:r>
            <a:r>
              <a:rPr lang="es-CO" sz="1600" dirty="0">
                <a:solidFill>
                  <a:schemeClr val="tx2">
                    <a:lumMod val="75000"/>
                  </a:schemeClr>
                </a:solidFill>
                <a:latin typeface="+mn-lt"/>
              </a:rPr>
              <a:t>onales o de comparación (=, &lt;&gt;, &gt;, &lt;, &gt;=, &lt;=, IS NULL, BETWEEN, </a:t>
            </a:r>
            <a:r>
              <a:rPr lang="es-CO" sz="1600" dirty="0" smtClean="0">
                <a:solidFill>
                  <a:schemeClr val="tx2">
                    <a:lumMod val="75000"/>
                  </a:schemeClr>
                </a:solidFill>
                <a:latin typeface="+mn-lt"/>
              </a:rPr>
              <a:t>IN, LIKE, NOT LIKE)</a:t>
            </a:r>
            <a:endParaRPr lang="es-CO" sz="1600" dirty="0">
              <a:solidFill>
                <a:schemeClr val="tx2">
                  <a:lumMod val="75000"/>
                </a:schemeClr>
              </a:solidFill>
              <a:latin typeface="+mn-lt"/>
            </a:endParaRPr>
          </a:p>
          <a:p>
            <a:pPr marL="342900" lvl="0" indent="-342900" algn="just" fontAlgn="auto">
              <a:spcAft>
                <a:spcPts val="0"/>
              </a:spcAft>
              <a:buAutoNum type="arabicPeriod"/>
              <a:defRPr/>
            </a:pPr>
            <a:r>
              <a:rPr lang="es-CO" sz="1600" dirty="0" smtClean="0">
                <a:solidFill>
                  <a:schemeClr val="tx2">
                    <a:lumMod val="75000"/>
                  </a:schemeClr>
                </a:solidFill>
                <a:latin typeface="+mn-lt"/>
              </a:rPr>
              <a:t>Lógicos (and, </a:t>
            </a:r>
            <a:r>
              <a:rPr lang="es-CO" sz="1600" dirty="0" err="1" smtClean="0">
                <a:solidFill>
                  <a:schemeClr val="tx2">
                    <a:lumMod val="75000"/>
                  </a:schemeClr>
                </a:solidFill>
                <a:latin typeface="+mn-lt"/>
              </a:rPr>
              <a:t>or</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not</a:t>
            </a:r>
            <a:r>
              <a:rPr lang="es-CO" sz="1600" dirty="0" smtClean="0">
                <a:solidFill>
                  <a:schemeClr val="tx2">
                    <a:lumMod val="75000"/>
                  </a:schemeClr>
                </a:solidFill>
                <a:latin typeface="+mn-lt"/>
              </a:rPr>
              <a:t>)</a:t>
            </a:r>
          </a:p>
          <a:p>
            <a:pPr marL="342900" lvl="0" indent="-342900" algn="just" fontAlgn="auto">
              <a:spcAft>
                <a:spcPts val="0"/>
              </a:spcAft>
              <a:buAutoNum type="arabicPeriod"/>
              <a:defRPr/>
            </a:pPr>
            <a:r>
              <a:rPr lang="es-CO" sz="1600" dirty="0" smtClean="0">
                <a:solidFill>
                  <a:schemeClr val="tx2">
                    <a:lumMod val="75000"/>
                  </a:schemeClr>
                </a:solidFill>
                <a:latin typeface="+mn-lt"/>
              </a:rPr>
              <a:t>Aritméticos </a:t>
            </a:r>
          </a:p>
          <a:p>
            <a:pPr marL="342900" lvl="0" indent="-342900" algn="just" fontAlgn="auto">
              <a:spcAft>
                <a:spcPts val="0"/>
              </a:spcAft>
              <a:buAutoNum type="arabicPeriod"/>
              <a:defRPr/>
            </a:pPr>
            <a:r>
              <a:rPr lang="es-CO" sz="1600" dirty="0" smtClean="0">
                <a:solidFill>
                  <a:schemeClr val="tx2">
                    <a:lumMod val="75000"/>
                  </a:schemeClr>
                </a:solidFill>
                <a:latin typeface="+mn-lt"/>
              </a:rPr>
              <a:t>Concatenación</a:t>
            </a:r>
          </a:p>
          <a:p>
            <a:pPr marL="342900" lvl="0" indent="-342900" algn="just" fontAlgn="auto">
              <a:spcAft>
                <a:spcPts val="0"/>
              </a:spcAft>
              <a:buAutoNum type="arabicPeriod"/>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En este caso veremos los operadores aritméticos que son: Multiplicación (*), división (/), módulo (%), suma (+) y resta (-). Con estos operadores es posible obtener salidas en las cuales las columnas sea el resultado de un cálculo y no un campo de una tabla.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sería: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nombrecampo1, nombrecampo2 * nombrecampo3</a:t>
            </a:r>
          </a:p>
          <a:p>
            <a:pPr lvl="0" algn="just" fontAlgn="auto">
              <a:spcAft>
                <a:spcPts val="0"/>
              </a:spcAft>
              <a:defRPr/>
            </a:pPr>
            <a:r>
              <a:rPr lang="es-CO" sz="1600" dirty="0" smtClean="0">
                <a:solidFill>
                  <a:schemeClr val="tx2">
                    <a:lumMod val="75000"/>
                  </a:schemeClr>
                </a:solidFill>
                <a:latin typeface="+mn-lt"/>
              </a:rPr>
              <a:t>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También podemos hacer actualizaciones empleado estos operadores,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UPDATE </a:t>
            </a:r>
            <a:r>
              <a:rPr lang="es-CO" sz="1600" dirty="0" err="1" smtClean="0">
                <a:solidFill>
                  <a:schemeClr val="tx2">
                    <a:lumMod val="75000"/>
                  </a:schemeClr>
                </a:solidFill>
                <a:latin typeface="+mn-lt"/>
              </a:rPr>
              <a:t>nombretabla</a:t>
            </a:r>
            <a:r>
              <a:rPr lang="es-CO" sz="1600" dirty="0" smtClean="0">
                <a:solidFill>
                  <a:schemeClr val="tx2">
                    <a:lumMod val="75000"/>
                  </a:schemeClr>
                </a:solidFill>
                <a:latin typeface="+mn-lt"/>
              </a:rPr>
              <a:t> </a:t>
            </a:r>
          </a:p>
          <a:p>
            <a:pPr lvl="0" algn="just" fontAlgn="auto">
              <a:spcAft>
                <a:spcPts val="0"/>
              </a:spcAft>
              <a:defRPr/>
            </a:pPr>
            <a:r>
              <a:rPr lang="es-CO" sz="1600" dirty="0" smtClean="0">
                <a:solidFill>
                  <a:schemeClr val="tx2">
                    <a:lumMod val="75000"/>
                  </a:schemeClr>
                </a:solidFill>
                <a:latin typeface="+mn-lt"/>
              </a:rPr>
              <a:t>SET nombrecampo1 = nombrecampo1 – (nombrecampo1 * 0.1)</a:t>
            </a: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782055540"/>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854199" y="13648"/>
            <a:ext cx="93496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9- Columnas Calculadas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10452"/>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Los operadores de concatenación permiten concatenar cadenas con el signo más (+).</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nombrecampo1+’-’+nombrecampo2</a:t>
            </a:r>
          </a:p>
          <a:p>
            <a:pPr lvl="0" algn="just" fontAlgn="auto">
              <a:spcAft>
                <a:spcPts val="0"/>
              </a:spcAft>
              <a:defRPr/>
            </a:pPr>
            <a:r>
              <a:rPr lang="es-CO" sz="1600" dirty="0" smtClean="0">
                <a:solidFill>
                  <a:schemeClr val="tx2">
                    <a:lumMod val="75000"/>
                  </a:schemeClr>
                </a:solidFill>
                <a:latin typeface="+mn-lt"/>
              </a:rPr>
              <a:t>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Nota: solo es posible con concatenar campos tipo texto. </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Los operadores lógicos permiten establecer más de una condición en la cláusula WHERE, y son usados para combinar condiciones</a:t>
            </a:r>
          </a:p>
          <a:p>
            <a:pPr lvl="0" algn="just" fontAlgn="auto">
              <a:spcAft>
                <a:spcPts val="0"/>
              </a:spcAft>
              <a:defRPr/>
            </a:pPr>
            <a:r>
              <a:rPr lang="es-CO" sz="1600" dirty="0" smtClean="0">
                <a:solidFill>
                  <a:schemeClr val="tx2">
                    <a:lumMod val="75000"/>
                  </a:schemeClr>
                </a:solidFill>
                <a:latin typeface="+mn-lt"/>
              </a:rPr>
              <a:t>Los operadores lógicos son: AND, OR, NOT, ()</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Los paréntesis se usan para encerrar condiciones y que se evalúen como una sola expresión. En algunos casos no es necesario utilizarlos pero es recomendable hacerlo. En caso de no hacerlo el orden de aplicación es NOT, AND, OR </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Realizar una consulta </a:t>
            </a:r>
            <a:r>
              <a:rPr lang="es-CO" sz="1600" dirty="0" err="1" smtClean="0">
                <a:solidFill>
                  <a:schemeClr val="tx2">
                    <a:lumMod val="75000"/>
                  </a:schemeClr>
                </a:solidFill>
                <a:latin typeface="+mn-lt"/>
              </a:rPr>
              <a:t>sql</a:t>
            </a:r>
            <a:r>
              <a:rPr lang="es-CO" sz="1600" dirty="0" smtClean="0">
                <a:solidFill>
                  <a:schemeClr val="tx2">
                    <a:lumMod val="75000"/>
                  </a:schemeClr>
                </a:solidFill>
                <a:latin typeface="+mn-lt"/>
              </a:rPr>
              <a:t> que permita evidenciar en el resultado un campo calculado y otro que muestre dos campos concatenados y que cumplan varias condiciones.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4238475066"/>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2578099" y="13648"/>
            <a:ext cx="86257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 Crear</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una tabla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034723"/>
            <a:ext cx="11848019" cy="5678899"/>
          </a:xfrm>
          <a:prstGeom prst="rect">
            <a:avLst/>
          </a:prstGeom>
        </p:spPr>
        <p:txBody>
          <a:bodyPr/>
          <a:lstStyle/>
          <a:p>
            <a:pPr lvl="0" algn="just" fontAlgn="auto">
              <a:spcAft>
                <a:spcPts val="0"/>
              </a:spcAft>
              <a:defRPr/>
            </a:pPr>
            <a:r>
              <a:rPr lang="es-CO" sz="1600" dirty="0">
                <a:solidFill>
                  <a:schemeClr val="tx2">
                    <a:lumMod val="75000"/>
                  </a:schemeClr>
                </a:solidFill>
                <a:latin typeface="+mn-lt"/>
              </a:rPr>
              <a:t>Una tabla es una estructura de datos que organiza los datos en columnas y filas; cada columna es un campo y cada fila, un registro. La intersección de una columna con una fila, contiene un dato específico, un solo valor. Cada campo debe tener un nombre específico y a su vez el tipo de dato que almacenará. Las tablas forman parte de una base de </a:t>
            </a:r>
            <a:r>
              <a:rPr lang="es-CO" sz="1600" dirty="0" smtClean="0">
                <a:solidFill>
                  <a:schemeClr val="tx2">
                    <a:lumMod val="75000"/>
                  </a:schemeClr>
                </a:solidFill>
                <a:latin typeface="+mn-lt"/>
              </a:rPr>
              <a:t>datos. La </a:t>
            </a:r>
            <a:r>
              <a:rPr lang="es-CO" sz="1600" dirty="0">
                <a:solidFill>
                  <a:schemeClr val="tx2">
                    <a:lumMod val="75000"/>
                  </a:schemeClr>
                </a:solidFill>
                <a:latin typeface="+mn-lt"/>
              </a:rPr>
              <a:t>sintaxis básica para crear una tabla es la siguiente</a:t>
            </a:r>
            <a:r>
              <a:rPr lang="es-CO" sz="1600" dirty="0" smtClean="0">
                <a:solidFill>
                  <a:schemeClr val="tx2">
                    <a:lumMod val="75000"/>
                  </a:schemeClr>
                </a:solidFill>
                <a:latin typeface="+mn-lt"/>
              </a:rPr>
              <a:t>:</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Con el procedimiento </a:t>
            </a:r>
            <a:r>
              <a:rPr lang="es-CO" sz="1600" b="1" dirty="0" err="1">
                <a:solidFill>
                  <a:schemeClr val="tx2">
                    <a:lumMod val="75000"/>
                  </a:schemeClr>
                </a:solidFill>
                <a:latin typeface="+mn-lt"/>
              </a:rPr>
              <a:t>sp_tables</a:t>
            </a:r>
            <a:r>
              <a:rPr lang="es-CO" sz="1600" dirty="0">
                <a:solidFill>
                  <a:schemeClr val="tx2">
                    <a:lumMod val="75000"/>
                  </a:schemeClr>
                </a:solidFill>
                <a:latin typeface="+mn-lt"/>
              </a:rPr>
              <a:t> nos damos cuenta qué tablas tenemos creadas en la base de datos</a:t>
            </a:r>
          </a:p>
          <a:p>
            <a:pPr algn="just" fontAlgn="auto">
              <a:spcAft>
                <a:spcPts val="0"/>
              </a:spcAft>
              <a:defRPr/>
            </a:pPr>
            <a:r>
              <a:rPr lang="es-CO" sz="1600" dirty="0">
                <a:solidFill>
                  <a:schemeClr val="tx2">
                    <a:lumMod val="75000"/>
                  </a:schemeClr>
                </a:solidFill>
                <a:latin typeface="+mn-lt"/>
              </a:rPr>
              <a:t>Con el procedimiento </a:t>
            </a:r>
            <a:r>
              <a:rPr lang="es-CO" sz="1600" b="1" dirty="0" err="1">
                <a:solidFill>
                  <a:schemeClr val="tx2">
                    <a:lumMod val="75000"/>
                  </a:schemeClr>
                </a:solidFill>
                <a:latin typeface="+mn-lt"/>
              </a:rPr>
              <a:t>sp_columns</a:t>
            </a:r>
            <a:r>
              <a:rPr lang="es-CO" sz="1600" b="1" dirty="0">
                <a:solidFill>
                  <a:schemeClr val="tx2">
                    <a:lumMod val="75000"/>
                  </a:schemeClr>
                </a:solidFill>
                <a:latin typeface="+mn-lt"/>
              </a:rPr>
              <a:t> </a:t>
            </a:r>
            <a:r>
              <a:rPr lang="es-CO" sz="1600" b="1" dirty="0" err="1">
                <a:solidFill>
                  <a:schemeClr val="tx2">
                    <a:lumMod val="75000"/>
                  </a:schemeClr>
                </a:solidFill>
                <a:latin typeface="+mn-lt"/>
              </a:rPr>
              <a:t>nombretabla</a:t>
            </a:r>
            <a:r>
              <a:rPr lang="es-CO" sz="1600" dirty="0">
                <a:solidFill>
                  <a:schemeClr val="tx2">
                    <a:lumMod val="75000"/>
                  </a:schemeClr>
                </a:solidFill>
                <a:latin typeface="+mn-lt"/>
              </a:rPr>
              <a:t> vemos la estructura de la tabla</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Cada </a:t>
            </a:r>
            <a:r>
              <a:rPr lang="es-CO" sz="1600" dirty="0">
                <a:solidFill>
                  <a:schemeClr val="tx2">
                    <a:lumMod val="75000"/>
                  </a:schemeClr>
                </a:solidFill>
                <a:latin typeface="+mn-lt"/>
              </a:rPr>
              <a:t>campo con su tipo debe separarse con comas de los siguientes, excepto el </a:t>
            </a:r>
            <a:r>
              <a:rPr lang="es-CO" sz="1600" dirty="0" smtClean="0">
                <a:solidFill>
                  <a:schemeClr val="tx2">
                    <a:lumMod val="75000"/>
                  </a:schemeClr>
                </a:solidFill>
                <a:latin typeface="+mn-lt"/>
              </a:rPr>
              <a:t>último. </a:t>
            </a:r>
          </a:p>
          <a:p>
            <a:pPr lvl="0" algn="just" fontAlgn="auto">
              <a:spcAft>
                <a:spcPts val="0"/>
              </a:spcAft>
              <a:defRPr/>
            </a:pPr>
            <a:r>
              <a:rPr lang="es-CO" sz="1600" dirty="0" smtClean="0">
                <a:solidFill>
                  <a:schemeClr val="tx2">
                    <a:lumMod val="75000"/>
                  </a:schemeClr>
                </a:solidFill>
                <a:latin typeface="+mn-lt"/>
              </a:rPr>
              <a:t>Los nombres de las tablas pueden tener una longitud de 128 caracteres.</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Las tablas se pueden crear temporalmente y solo viven en la sesión actual y se eliminan automáticamente al finalizarla.</a:t>
            </a:r>
            <a:endParaRPr lang="es-CO" sz="1600" dirty="0">
              <a:solidFill>
                <a:schemeClr val="tx2">
                  <a:lumMod val="75000"/>
                </a:schemeClr>
              </a:solidFill>
              <a:latin typeface="+mn-lt"/>
            </a:endParaRPr>
          </a:p>
        </p:txBody>
      </p:sp>
      <p:graphicFrame>
        <p:nvGraphicFramePr>
          <p:cNvPr id="4" name="Tabla 3"/>
          <p:cNvGraphicFramePr>
            <a:graphicFrameLocks noGrp="1"/>
          </p:cNvGraphicFramePr>
          <p:nvPr>
            <p:extLst>
              <p:ext uri="{D42A27DB-BD31-4B8C-83A1-F6EECF244321}">
                <p14:modId xmlns:p14="http://schemas.microsoft.com/office/powerpoint/2010/main" val="621067514"/>
              </p:ext>
            </p:extLst>
          </p:nvPr>
        </p:nvGraphicFramePr>
        <p:xfrm>
          <a:off x="231093" y="1823454"/>
          <a:ext cx="11656106" cy="1742440"/>
        </p:xfrm>
        <a:graphic>
          <a:graphicData uri="http://schemas.openxmlformats.org/drawingml/2006/table">
            <a:tbl>
              <a:tblPr firstRow="1" bandRow="1">
                <a:tableStyleId>{5C22544A-7EE6-4342-B048-85BDC9FD1C3A}</a:tableStyleId>
              </a:tblPr>
              <a:tblGrid>
                <a:gridCol w="5828053"/>
                <a:gridCol w="5828053"/>
              </a:tblGrid>
              <a:tr h="370840">
                <a:tc>
                  <a:txBody>
                    <a:bodyPr/>
                    <a:lstStyle/>
                    <a:p>
                      <a:r>
                        <a:rPr lang="es-CO" dirty="0" smtClean="0"/>
                        <a:t>Crear tabla</a:t>
                      </a:r>
                      <a:endParaRPr lang="es-CO" dirty="0"/>
                    </a:p>
                  </a:txBody>
                  <a:tcPr marL="121920" marR="121920"/>
                </a:tc>
                <a:tc>
                  <a:txBody>
                    <a:bodyPr/>
                    <a:lstStyle/>
                    <a:p>
                      <a:r>
                        <a:rPr lang="es-CO" dirty="0" smtClean="0"/>
                        <a:t>Borrar tabla</a:t>
                      </a:r>
                      <a:endParaRPr lang="es-CO" dirty="0"/>
                    </a:p>
                  </a:txBody>
                  <a:tcPr marL="121920" marR="121920"/>
                </a:tc>
              </a:tr>
              <a:tr h="370840">
                <a:tc>
                  <a:txBody>
                    <a:bodyPr/>
                    <a:lstStyle/>
                    <a:p>
                      <a:pPr lvl="0" algn="just" fontAlgn="auto">
                        <a:spcAft>
                          <a:spcPts val="0"/>
                        </a:spcAft>
                        <a:defRPr/>
                      </a:pPr>
                      <a:r>
                        <a:rPr lang="es-CO" sz="1400" dirty="0" smtClean="0">
                          <a:solidFill>
                            <a:schemeClr val="tx2">
                              <a:lumMod val="75000"/>
                            </a:schemeClr>
                          </a:solidFill>
                          <a:latin typeface="+mn-lt"/>
                        </a:rPr>
                        <a:t>CREATE TABLE (#)</a:t>
                      </a:r>
                      <a:r>
                        <a:rPr lang="es-CO" sz="1400" dirty="0" err="1" smtClean="0">
                          <a:solidFill>
                            <a:schemeClr val="tx2">
                              <a:lumMod val="75000"/>
                            </a:schemeClr>
                          </a:solidFill>
                          <a:latin typeface="+mn-lt"/>
                        </a:rPr>
                        <a:t>nombretabla</a:t>
                      </a:r>
                      <a:endParaRPr lang="es-CO" sz="1400" dirty="0" smtClean="0">
                        <a:solidFill>
                          <a:schemeClr val="tx2">
                            <a:lumMod val="75000"/>
                          </a:schemeClr>
                        </a:solidFill>
                        <a:latin typeface="+mn-lt"/>
                      </a:endParaRPr>
                    </a:p>
                    <a:p>
                      <a:pPr lvl="0" algn="just" fontAlgn="auto">
                        <a:spcAft>
                          <a:spcPts val="0"/>
                        </a:spcAft>
                        <a:defRPr/>
                      </a:pPr>
                      <a:r>
                        <a:rPr lang="es-CO" sz="1400" dirty="0" smtClean="0">
                          <a:solidFill>
                            <a:schemeClr val="tx2">
                              <a:lumMod val="75000"/>
                            </a:schemeClr>
                          </a:solidFill>
                          <a:latin typeface="+mn-lt"/>
                        </a:rPr>
                        <a:t>(</a:t>
                      </a:r>
                    </a:p>
                    <a:p>
                      <a:pPr lvl="0" algn="just" fontAlgn="auto">
                        <a:spcAft>
                          <a:spcPts val="0"/>
                        </a:spcAft>
                        <a:defRPr/>
                      </a:pPr>
                      <a:r>
                        <a:rPr lang="es-CO" sz="1400" dirty="0" smtClean="0">
                          <a:solidFill>
                            <a:schemeClr val="tx2">
                              <a:lumMod val="75000"/>
                            </a:schemeClr>
                          </a:solidFill>
                          <a:latin typeface="+mn-lt"/>
                        </a:rPr>
                        <a:t>	nombrecampo1 TIPODEDATO,</a:t>
                      </a:r>
                    </a:p>
                    <a:p>
                      <a:pPr lvl="0" algn="just" fontAlgn="auto">
                        <a:spcAft>
                          <a:spcPts val="0"/>
                        </a:spcAft>
                        <a:defRPr/>
                      </a:pPr>
                      <a:r>
                        <a:rPr lang="es-CO" sz="1400" dirty="0" smtClean="0">
                          <a:solidFill>
                            <a:schemeClr val="tx2">
                              <a:lumMod val="75000"/>
                            </a:schemeClr>
                          </a:solidFill>
                          <a:latin typeface="+mn-lt"/>
                        </a:rPr>
                        <a:t>	…</a:t>
                      </a:r>
                    </a:p>
                    <a:p>
                      <a:pPr lvl="0" algn="just" fontAlgn="auto">
                        <a:spcAft>
                          <a:spcPts val="0"/>
                        </a:spcAft>
                        <a:defRPr/>
                      </a:pPr>
                      <a:r>
                        <a:rPr lang="es-CO" sz="1400" dirty="0" smtClean="0">
                          <a:solidFill>
                            <a:schemeClr val="tx2">
                              <a:lumMod val="75000"/>
                            </a:schemeClr>
                          </a:solidFill>
                          <a:latin typeface="+mn-lt"/>
                        </a:rPr>
                        <a:t>	</a:t>
                      </a:r>
                      <a:r>
                        <a:rPr lang="es-CO" sz="1400" dirty="0" err="1" smtClean="0">
                          <a:solidFill>
                            <a:schemeClr val="tx2">
                              <a:lumMod val="75000"/>
                            </a:schemeClr>
                          </a:solidFill>
                          <a:latin typeface="+mn-lt"/>
                        </a:rPr>
                        <a:t>nombrecampoN</a:t>
                      </a:r>
                      <a:r>
                        <a:rPr lang="es-CO" sz="1400" dirty="0" smtClean="0">
                          <a:solidFill>
                            <a:schemeClr val="tx2">
                              <a:lumMod val="75000"/>
                            </a:schemeClr>
                          </a:solidFill>
                          <a:latin typeface="+mn-lt"/>
                        </a:rPr>
                        <a:t> TIPODEDATON</a:t>
                      </a:r>
                    </a:p>
                    <a:p>
                      <a:pPr lvl="0" algn="just" fontAlgn="auto">
                        <a:spcAft>
                          <a:spcPts val="0"/>
                        </a:spcAft>
                        <a:defRPr/>
                      </a:pPr>
                      <a:r>
                        <a:rPr lang="es-CO" sz="1400" dirty="0" smtClean="0">
                          <a:solidFill>
                            <a:schemeClr val="tx2">
                              <a:lumMod val="75000"/>
                            </a:schemeClr>
                          </a:solidFill>
                          <a:latin typeface="+mn-lt"/>
                        </a:rPr>
                        <a:t>)</a:t>
                      </a:r>
                    </a:p>
                  </a:txBody>
                  <a:tcPr marL="121920" marR="121920"/>
                </a:tc>
                <a:tc>
                  <a:txBody>
                    <a:bodyPr/>
                    <a:lstStyle/>
                    <a:p>
                      <a:r>
                        <a:rPr lang="es-CO" sz="1400" kern="1200" dirty="0" smtClean="0">
                          <a:solidFill>
                            <a:schemeClr val="tx2">
                              <a:lumMod val="75000"/>
                            </a:schemeClr>
                          </a:solidFill>
                          <a:latin typeface="+mn-lt"/>
                          <a:ea typeface="+mn-ea"/>
                          <a:cs typeface="+mn-cs"/>
                        </a:rPr>
                        <a:t>DROP TABLE </a:t>
                      </a:r>
                      <a:r>
                        <a:rPr lang="es-CO" sz="1400" kern="1200" dirty="0" err="1" smtClean="0">
                          <a:solidFill>
                            <a:schemeClr val="tx2">
                              <a:lumMod val="75000"/>
                            </a:schemeClr>
                          </a:solidFill>
                          <a:latin typeface="+mn-lt"/>
                          <a:ea typeface="+mn-ea"/>
                          <a:cs typeface="+mn-cs"/>
                        </a:rPr>
                        <a:t>nombretabla</a:t>
                      </a:r>
                      <a:endParaRPr lang="es-CO" sz="1400" kern="1200" dirty="0">
                        <a:solidFill>
                          <a:schemeClr val="tx2">
                            <a:lumMod val="75000"/>
                          </a:schemeClr>
                        </a:solidFill>
                        <a:latin typeface="+mn-lt"/>
                        <a:ea typeface="+mn-ea"/>
                        <a:cs typeface="+mn-cs"/>
                      </a:endParaRPr>
                    </a:p>
                  </a:txBody>
                  <a:tcPr marL="121920" marR="121920"/>
                </a:tc>
              </a:tr>
            </a:tbl>
          </a:graphicData>
        </a:graphic>
      </p:graphicFrame>
    </p:spTree>
    <p:extLst>
      <p:ext uri="{BB962C8B-B14F-4D97-AF65-F5344CB8AC3E}">
        <p14:creationId xmlns:p14="http://schemas.microsoft.com/office/powerpoint/2010/main" val="2791381816"/>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765299" y="13648"/>
            <a:ext cx="94385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10- Funciones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Una función es un conjunto de sentencias que operan como una unidad lógica que tiene un nombre y retorna un parámetro de salida y opcionalmente acepta parámetros de entrada.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smtClean="0">
                <a:solidFill>
                  <a:schemeClr val="tx2">
                    <a:lumMod val="75000"/>
                  </a:schemeClr>
                </a:solidFill>
                <a:latin typeface="+mn-lt"/>
              </a:rPr>
              <a:t>Sql</a:t>
            </a:r>
            <a:r>
              <a:rPr lang="es-CO" sz="1600" dirty="0" smtClean="0">
                <a:solidFill>
                  <a:schemeClr val="tx2">
                    <a:lumMod val="75000"/>
                  </a:schemeClr>
                </a:solidFill>
                <a:latin typeface="+mn-lt"/>
              </a:rPr>
              <a:t> proporciona algunas funciones para el manejo de cadenas:</a:t>
            </a:r>
          </a:p>
          <a:p>
            <a:pPr lvl="0" algn="just" fontAlgn="auto">
              <a:spcAft>
                <a:spcPts val="0"/>
              </a:spcAft>
              <a:defRPr/>
            </a:pPr>
            <a:endParaRPr lang="es-CO" sz="1600" dirty="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Substring</a:t>
            </a:r>
            <a:r>
              <a:rPr lang="es-CO" sz="1600" dirty="0" smtClean="0">
                <a:solidFill>
                  <a:schemeClr val="tx2">
                    <a:lumMod val="75000"/>
                  </a:schemeClr>
                </a:solidFill>
                <a:latin typeface="+mn-lt"/>
              </a:rPr>
              <a:t>(cadena, inicio, longitud)</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Len</a:t>
            </a:r>
            <a:r>
              <a:rPr lang="es-CO" sz="1600" dirty="0" smtClean="0">
                <a:solidFill>
                  <a:schemeClr val="tx2">
                    <a:lumMod val="75000"/>
                  </a:schemeClr>
                </a:solidFill>
                <a:latin typeface="+mn-lt"/>
              </a:rPr>
              <a:t>(cadena)</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Left</a:t>
            </a:r>
            <a:r>
              <a:rPr lang="es-CO" sz="1600" dirty="0" smtClean="0">
                <a:solidFill>
                  <a:schemeClr val="tx2">
                    <a:lumMod val="75000"/>
                  </a:schemeClr>
                </a:solidFill>
                <a:latin typeface="+mn-lt"/>
              </a:rPr>
              <a:t>(cadena, longitud)</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Right</a:t>
            </a:r>
            <a:r>
              <a:rPr lang="es-CO" sz="1600" dirty="0" smtClean="0">
                <a:solidFill>
                  <a:schemeClr val="tx2">
                    <a:lumMod val="75000"/>
                  </a:schemeClr>
                </a:solidFill>
                <a:latin typeface="+mn-lt"/>
              </a:rPr>
              <a:t>(cadena, longitud)</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Lower</a:t>
            </a:r>
            <a:r>
              <a:rPr lang="es-CO" sz="1600" dirty="0" smtClean="0">
                <a:solidFill>
                  <a:schemeClr val="tx2">
                    <a:lumMod val="75000"/>
                  </a:schemeClr>
                </a:solidFill>
                <a:latin typeface="+mn-lt"/>
              </a:rPr>
              <a:t>(cadena)</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Upper</a:t>
            </a:r>
            <a:r>
              <a:rPr lang="es-CO" sz="1600" dirty="0" smtClean="0">
                <a:solidFill>
                  <a:schemeClr val="tx2">
                    <a:lumMod val="75000"/>
                  </a:schemeClr>
                </a:solidFill>
                <a:latin typeface="+mn-lt"/>
              </a:rPr>
              <a:t>(cadena)</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Ltrim</a:t>
            </a:r>
            <a:r>
              <a:rPr lang="es-CO" sz="1600" dirty="0" smtClean="0">
                <a:solidFill>
                  <a:schemeClr val="tx2">
                    <a:lumMod val="75000"/>
                  </a:schemeClr>
                </a:solidFill>
                <a:latin typeface="+mn-lt"/>
              </a:rPr>
              <a:t>(cadena)</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Rtrim</a:t>
            </a:r>
            <a:r>
              <a:rPr lang="es-CO" sz="1600" dirty="0" smtClean="0">
                <a:solidFill>
                  <a:schemeClr val="tx2">
                    <a:lumMod val="75000"/>
                  </a:schemeClr>
                </a:solidFill>
                <a:latin typeface="+mn-lt"/>
              </a:rPr>
              <a:t>(cadena)</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Replicate</a:t>
            </a:r>
            <a:r>
              <a:rPr lang="es-CO" sz="1600" dirty="0" smtClean="0">
                <a:solidFill>
                  <a:schemeClr val="tx2">
                    <a:lumMod val="75000"/>
                  </a:schemeClr>
                </a:solidFill>
                <a:latin typeface="+mn-lt"/>
              </a:rPr>
              <a:t>(cadena, cantidad)</a:t>
            </a:r>
          </a:p>
          <a:p>
            <a:pPr marL="285750" lvl="0" indent="-285750" algn="just" fontAlgn="auto">
              <a:spcAft>
                <a:spcPts val="0"/>
              </a:spcAft>
              <a:buFont typeface="Arial" panose="020B0604020202020204" pitchFamily="34" charset="0"/>
              <a:buChar char="•"/>
              <a:defRPr/>
            </a:pPr>
            <a:endParaRPr lang="es-CO" sz="1600" dirty="0" smtClean="0">
              <a:solidFill>
                <a:schemeClr val="tx2">
                  <a:lumMod val="75000"/>
                </a:schemeClr>
              </a:solidFill>
              <a:latin typeface="+mn-lt"/>
            </a:endParaRPr>
          </a:p>
          <a:p>
            <a:pPr algn="just" fontAlgn="auto">
              <a:spcAft>
                <a:spcPts val="0"/>
              </a:spcAft>
              <a:defRPr/>
            </a:pPr>
            <a:r>
              <a:rPr lang="es-CO" sz="1600" dirty="0" err="1">
                <a:solidFill>
                  <a:schemeClr val="tx2">
                    <a:lumMod val="75000"/>
                  </a:schemeClr>
                </a:solidFill>
              </a:rPr>
              <a:t>Sql</a:t>
            </a:r>
            <a:r>
              <a:rPr lang="es-CO" sz="1600" dirty="0">
                <a:solidFill>
                  <a:schemeClr val="tx2">
                    <a:lumMod val="75000"/>
                  </a:schemeClr>
                </a:solidFill>
              </a:rPr>
              <a:t> proporciona </a:t>
            </a:r>
            <a:r>
              <a:rPr lang="es-CO" sz="1600" dirty="0" smtClean="0">
                <a:solidFill>
                  <a:schemeClr val="tx2">
                    <a:lumMod val="75000"/>
                  </a:schemeClr>
                </a:solidFill>
              </a:rPr>
              <a:t>funciones matemáticas:</a:t>
            </a:r>
            <a:endParaRPr lang="es-CO" sz="1600" dirty="0">
              <a:solidFill>
                <a:schemeClr val="tx2">
                  <a:lumMod val="75000"/>
                </a:schemeClr>
              </a:solidFill>
            </a:endParaRPr>
          </a:p>
          <a:p>
            <a:pPr lvl="0" algn="just" fontAlgn="auto">
              <a:spcAft>
                <a:spcPts val="0"/>
              </a:spcAft>
              <a:defRPr/>
            </a:pPr>
            <a:endParaRPr lang="es-CO" sz="1600" dirty="0" smtClean="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Abs</a:t>
            </a:r>
            <a:r>
              <a:rPr lang="es-CO" sz="1600" dirty="0" smtClean="0">
                <a:solidFill>
                  <a:schemeClr val="tx2">
                    <a:lumMod val="75000"/>
                  </a:schemeClr>
                </a:solidFill>
                <a:latin typeface="+mn-lt"/>
              </a:rPr>
              <a:t>(x)</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Ceiling</a:t>
            </a:r>
            <a:r>
              <a:rPr lang="es-CO" sz="1600" dirty="0" smtClean="0">
                <a:solidFill>
                  <a:schemeClr val="tx2">
                    <a:lumMod val="75000"/>
                  </a:schemeClr>
                </a:solidFill>
                <a:latin typeface="+mn-lt"/>
              </a:rPr>
              <a:t>(x) redondea hacia arriba el argumento.</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Floor</a:t>
            </a:r>
            <a:r>
              <a:rPr lang="es-CO" sz="1600" dirty="0" smtClean="0">
                <a:solidFill>
                  <a:schemeClr val="tx2">
                    <a:lumMod val="75000"/>
                  </a:schemeClr>
                </a:solidFill>
                <a:latin typeface="+mn-lt"/>
              </a:rPr>
              <a:t>(x) redondea hacia abajo el argumento.</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Power</a:t>
            </a:r>
            <a:r>
              <a:rPr lang="es-CO" sz="1600" dirty="0" smtClean="0">
                <a:solidFill>
                  <a:schemeClr val="tx2">
                    <a:lumMod val="75000"/>
                  </a:schemeClr>
                </a:solidFill>
                <a:latin typeface="+mn-lt"/>
              </a:rPr>
              <a:t>(</a:t>
            </a:r>
            <a:r>
              <a:rPr lang="es-CO" sz="1600" dirty="0" err="1" smtClean="0">
                <a:solidFill>
                  <a:schemeClr val="tx2">
                    <a:lumMod val="75000"/>
                  </a:schemeClr>
                </a:solidFill>
                <a:latin typeface="+mn-lt"/>
              </a:rPr>
              <a:t>x,y</a:t>
            </a:r>
            <a:r>
              <a:rPr lang="es-CO" sz="1600" dirty="0" smtClean="0">
                <a:solidFill>
                  <a:schemeClr val="tx2">
                    <a:lumMod val="75000"/>
                  </a:schemeClr>
                </a:solidFill>
                <a:latin typeface="+mn-lt"/>
              </a:rPr>
              <a:t>) retorna el valor de x elevado a la potencia y.</a:t>
            </a:r>
          </a:p>
          <a:p>
            <a:pPr marL="285750" lvl="0" indent="-285750" algn="just" fontAlgn="auto">
              <a:spcAft>
                <a:spcPts val="0"/>
              </a:spcAft>
              <a:buFont typeface="Arial" panose="020B0604020202020204" pitchFamily="34" charset="0"/>
              <a:buChar char="•"/>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965336906"/>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511299" y="13648"/>
            <a:ext cx="96925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10- Funciones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err="1" smtClean="0">
                <a:solidFill>
                  <a:schemeClr val="tx2">
                    <a:lumMod val="75000"/>
                  </a:schemeClr>
                </a:solidFill>
                <a:latin typeface="+mn-lt"/>
              </a:rPr>
              <a:t>Sql</a:t>
            </a:r>
            <a:r>
              <a:rPr lang="es-CO" sz="1600" dirty="0" smtClean="0">
                <a:solidFill>
                  <a:schemeClr val="tx2">
                    <a:lumMod val="75000"/>
                  </a:schemeClr>
                </a:solidFill>
                <a:latin typeface="+mn-lt"/>
              </a:rPr>
              <a:t> proporciona funciones para el manejo de fechas y horas:</a:t>
            </a:r>
          </a:p>
          <a:p>
            <a:pPr lvl="0" algn="just" fontAlgn="auto">
              <a:spcAft>
                <a:spcPts val="0"/>
              </a:spcAft>
              <a:defRPr/>
            </a:pPr>
            <a:endParaRPr lang="es-CO" sz="1600" dirty="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Getdate</a:t>
            </a:r>
            <a:r>
              <a:rPr lang="es-CO" sz="1600" dirty="0" smtClean="0">
                <a:solidFill>
                  <a:schemeClr val="tx2">
                    <a:lumMod val="75000"/>
                  </a:schemeClr>
                </a:solidFill>
                <a:latin typeface="+mn-lt"/>
              </a:rPr>
              <a:t>()</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Datepart</a:t>
            </a:r>
            <a:r>
              <a:rPr lang="es-CO" sz="1600" dirty="0" smtClean="0">
                <a:solidFill>
                  <a:schemeClr val="tx2">
                    <a:lumMod val="75000"/>
                  </a:schemeClr>
                </a:solidFill>
                <a:latin typeface="+mn-lt"/>
              </a:rPr>
              <a:t>(</a:t>
            </a:r>
            <a:r>
              <a:rPr lang="es-CO" sz="1600" dirty="0" err="1" smtClean="0">
                <a:solidFill>
                  <a:schemeClr val="tx2">
                    <a:lumMod val="75000"/>
                  </a:schemeClr>
                </a:solidFill>
                <a:latin typeface="+mn-lt"/>
              </a:rPr>
              <a:t>partefecha</a:t>
            </a:r>
            <a:r>
              <a:rPr lang="es-CO" sz="1600" dirty="0" smtClean="0">
                <a:solidFill>
                  <a:schemeClr val="tx2">
                    <a:lumMod val="75000"/>
                  </a:schemeClr>
                </a:solidFill>
                <a:latin typeface="+mn-lt"/>
              </a:rPr>
              <a:t>, fecha) retorna la parte específica de una fecha. (</a:t>
            </a:r>
            <a:r>
              <a:rPr lang="es-CO" sz="1600" dirty="0" err="1" smtClean="0">
                <a:solidFill>
                  <a:schemeClr val="tx2">
                    <a:lumMod val="75000"/>
                  </a:schemeClr>
                </a:solidFill>
                <a:latin typeface="+mn-lt"/>
              </a:rPr>
              <a:t>year</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quarter</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month</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day</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week</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hour</a:t>
            </a:r>
            <a:r>
              <a:rPr lang="es-CO" sz="1600" dirty="0" smtClean="0">
                <a:solidFill>
                  <a:schemeClr val="tx2">
                    <a:lumMod val="75000"/>
                  </a:schemeClr>
                </a:solidFill>
                <a:latin typeface="+mn-lt"/>
              </a:rPr>
              <a:t>, minute, </a:t>
            </a:r>
            <a:r>
              <a:rPr lang="es-CO" sz="1600" dirty="0" err="1" smtClean="0">
                <a:solidFill>
                  <a:schemeClr val="tx2">
                    <a:lumMod val="75000"/>
                  </a:schemeClr>
                </a:solidFill>
                <a:latin typeface="+mn-lt"/>
              </a:rPr>
              <a:t>second</a:t>
            </a:r>
            <a:r>
              <a:rPr lang="es-CO" sz="1600" dirty="0" smtClean="0">
                <a:solidFill>
                  <a:schemeClr val="tx2">
                    <a:lumMod val="75000"/>
                  </a:schemeClr>
                </a:solidFill>
                <a:latin typeface="+mn-lt"/>
              </a:rPr>
              <a:t> y </a:t>
            </a:r>
            <a:r>
              <a:rPr lang="es-CO" sz="1600" dirty="0" err="1" smtClean="0">
                <a:solidFill>
                  <a:schemeClr val="tx2">
                    <a:lumMod val="75000"/>
                  </a:schemeClr>
                </a:solidFill>
                <a:latin typeface="+mn-lt"/>
              </a:rPr>
              <a:t>milisecond</a:t>
            </a:r>
            <a:r>
              <a:rPr lang="es-CO" sz="1600" dirty="0" smtClean="0">
                <a:solidFill>
                  <a:schemeClr val="tx2">
                    <a:lumMod val="75000"/>
                  </a:schemeClr>
                </a:solidFill>
                <a:latin typeface="+mn-lt"/>
              </a:rPr>
              <a:t>)</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Dateadd</a:t>
            </a:r>
            <a:r>
              <a:rPr lang="es-CO" sz="1600" dirty="0" smtClean="0">
                <a:solidFill>
                  <a:schemeClr val="tx2">
                    <a:lumMod val="75000"/>
                  </a:schemeClr>
                </a:solidFill>
                <a:latin typeface="+mn-lt"/>
              </a:rPr>
              <a:t>(</a:t>
            </a:r>
            <a:r>
              <a:rPr lang="es-CO" sz="1600" dirty="0" err="1" smtClean="0">
                <a:solidFill>
                  <a:schemeClr val="tx2">
                    <a:lumMod val="75000"/>
                  </a:schemeClr>
                </a:solidFill>
                <a:latin typeface="+mn-lt"/>
              </a:rPr>
              <a:t>partefecha</a:t>
            </a:r>
            <a:r>
              <a:rPr lang="es-CO" sz="1600" dirty="0" smtClean="0">
                <a:solidFill>
                  <a:schemeClr val="tx2">
                    <a:lumMod val="75000"/>
                  </a:schemeClr>
                </a:solidFill>
                <a:latin typeface="+mn-lt"/>
              </a:rPr>
              <a:t>, número, fecha) suma un intervalo (</a:t>
            </a:r>
            <a:r>
              <a:rPr lang="es-CO" sz="1600" dirty="0" err="1" smtClean="0">
                <a:solidFill>
                  <a:schemeClr val="tx2">
                    <a:lumMod val="75000"/>
                  </a:schemeClr>
                </a:solidFill>
                <a:latin typeface="+mn-lt"/>
              </a:rPr>
              <a:t>partefecha</a:t>
            </a:r>
            <a:r>
              <a:rPr lang="es-CO" sz="1600" dirty="0" smtClean="0">
                <a:solidFill>
                  <a:schemeClr val="tx2">
                    <a:lumMod val="75000"/>
                  </a:schemeClr>
                </a:solidFill>
                <a:latin typeface="+mn-lt"/>
              </a:rPr>
              <a:t>) de tiempo a la fecha.</a:t>
            </a:r>
          </a:p>
          <a:p>
            <a:pPr marL="285750" lvl="0" indent="-285750" algn="just" fontAlgn="auto">
              <a:spcAft>
                <a:spcPts val="0"/>
              </a:spcAft>
              <a:buFont typeface="Arial" panose="020B0604020202020204" pitchFamily="34" charset="0"/>
              <a:buChar char="•"/>
              <a:defRPr/>
            </a:pPr>
            <a:r>
              <a:rPr lang="es-CO" sz="1600" dirty="0" err="1" smtClean="0">
                <a:solidFill>
                  <a:schemeClr val="tx2">
                    <a:lumMod val="75000"/>
                  </a:schemeClr>
                </a:solidFill>
                <a:latin typeface="+mn-lt"/>
              </a:rPr>
              <a:t>Datediff</a:t>
            </a:r>
            <a:r>
              <a:rPr lang="es-CO" sz="1600" dirty="0" smtClean="0">
                <a:solidFill>
                  <a:schemeClr val="tx2">
                    <a:lumMod val="75000"/>
                  </a:schemeClr>
                </a:solidFill>
                <a:latin typeface="+mn-lt"/>
              </a:rPr>
              <a:t>(</a:t>
            </a:r>
            <a:r>
              <a:rPr lang="es-CO" sz="1600" dirty="0" err="1" smtClean="0">
                <a:solidFill>
                  <a:schemeClr val="tx2">
                    <a:lumMod val="75000"/>
                  </a:schemeClr>
                </a:solidFill>
                <a:latin typeface="+mn-lt"/>
              </a:rPr>
              <a:t>partefecha</a:t>
            </a:r>
            <a:r>
              <a:rPr lang="es-CO" sz="1600" dirty="0" smtClean="0">
                <a:solidFill>
                  <a:schemeClr val="tx2">
                    <a:lumMod val="75000"/>
                  </a:schemeClr>
                </a:solidFill>
                <a:latin typeface="+mn-lt"/>
              </a:rPr>
              <a:t>, fecha1, fecha2) calcula el intervalo (</a:t>
            </a:r>
            <a:r>
              <a:rPr lang="es-CO" sz="1600" dirty="0" err="1" smtClean="0">
                <a:solidFill>
                  <a:schemeClr val="tx2">
                    <a:lumMod val="75000"/>
                  </a:schemeClr>
                </a:solidFill>
                <a:latin typeface="+mn-lt"/>
              </a:rPr>
              <a:t>partefecha</a:t>
            </a:r>
            <a:r>
              <a:rPr lang="es-CO" sz="1600" dirty="0" smtClean="0">
                <a:solidFill>
                  <a:schemeClr val="tx2">
                    <a:lumMod val="75000"/>
                  </a:schemeClr>
                </a:solidFill>
                <a:latin typeface="+mn-lt"/>
              </a:rPr>
              <a:t>) de tiempo entre dos fechas.</a:t>
            </a:r>
          </a:p>
          <a:p>
            <a:pPr marL="285750" lvl="0" indent="-285750" algn="just" fontAlgn="auto">
              <a:spcAft>
                <a:spcPts val="0"/>
              </a:spcAft>
              <a:buFont typeface="Arial" panose="020B0604020202020204" pitchFamily="34" charset="0"/>
              <a:buChar char="•"/>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1801470366"/>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892299" y="13648"/>
            <a:ext cx="93115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11- Funciones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de Agrupamiento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err="1" smtClean="0">
                <a:solidFill>
                  <a:schemeClr val="tx2">
                    <a:lumMod val="75000"/>
                  </a:schemeClr>
                </a:solidFill>
                <a:latin typeface="+mn-lt"/>
              </a:rPr>
              <a:t>Sql</a:t>
            </a:r>
            <a:r>
              <a:rPr lang="es-CO" sz="1600" dirty="0" smtClean="0">
                <a:solidFill>
                  <a:schemeClr val="tx2">
                    <a:lumMod val="75000"/>
                  </a:schemeClr>
                </a:solidFill>
                <a:latin typeface="+mn-lt"/>
              </a:rPr>
              <a:t> proporciona funciones de agrupamiento, como son:</a:t>
            </a:r>
          </a:p>
          <a:p>
            <a:pPr lvl="0" algn="just" fontAlgn="auto">
              <a:spcAft>
                <a:spcPts val="0"/>
              </a:spcAft>
              <a:defRPr/>
            </a:pPr>
            <a:endParaRPr lang="es-CO" sz="1600" dirty="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r>
              <a:rPr lang="es-CO" sz="1600" dirty="0" smtClean="0">
                <a:solidFill>
                  <a:schemeClr val="tx2">
                    <a:lumMod val="75000"/>
                  </a:schemeClr>
                </a:solidFill>
                <a:latin typeface="+mn-lt"/>
              </a:rPr>
              <a:t>COUNT(*) Para contar registros. Puede colocar el nombre de un campo en vez del asterisco para contar los registros cuyo campo no sea </a:t>
            </a:r>
            <a:r>
              <a:rPr lang="es-CO" sz="1600" dirty="0" err="1" smtClean="0">
                <a:solidFill>
                  <a:schemeClr val="tx2">
                    <a:lumMod val="75000"/>
                  </a:schemeClr>
                </a:solidFill>
                <a:latin typeface="+mn-lt"/>
              </a:rPr>
              <a:t>null</a:t>
            </a:r>
            <a:r>
              <a:rPr lang="es-CO" sz="1600" dirty="0" smtClean="0">
                <a:solidFill>
                  <a:schemeClr val="tx2">
                    <a:lumMod val="75000"/>
                  </a:schemeClr>
                </a:solidFill>
                <a:latin typeface="+mn-lt"/>
              </a:rPr>
              <a:t>. Se puede utilizar con cualquier tipo de dato.</a:t>
            </a:r>
          </a:p>
          <a:p>
            <a:pPr marL="285750" indent="-285750" algn="just" fontAlgn="auto">
              <a:spcAft>
                <a:spcPts val="0"/>
              </a:spcAft>
              <a:buFont typeface="Arial" panose="020B0604020202020204" pitchFamily="34" charset="0"/>
              <a:buChar char="•"/>
              <a:defRPr/>
            </a:pPr>
            <a:r>
              <a:rPr lang="es-CO" sz="1600" dirty="0" smtClean="0">
                <a:solidFill>
                  <a:schemeClr val="tx2">
                    <a:lumMod val="75000"/>
                  </a:schemeClr>
                </a:solidFill>
                <a:latin typeface="+mn-lt"/>
              </a:rPr>
              <a:t>MIN() y MAX: para hallar el valor mínimo y el máximo de un conjunto de datos. </a:t>
            </a:r>
            <a:r>
              <a:rPr lang="es-CO" sz="1600" dirty="0">
                <a:solidFill>
                  <a:schemeClr val="tx2">
                    <a:lumMod val="75000"/>
                  </a:schemeClr>
                </a:solidFill>
              </a:rPr>
              <a:t>Se puede utilizar con cualquier tipo de dato.</a:t>
            </a:r>
          </a:p>
          <a:p>
            <a:pPr marL="285750" lvl="0" indent="-285750" algn="just" fontAlgn="auto">
              <a:spcAft>
                <a:spcPts val="0"/>
              </a:spcAft>
              <a:buFont typeface="Arial" panose="020B0604020202020204" pitchFamily="34" charset="0"/>
              <a:buChar char="•"/>
              <a:defRPr/>
            </a:pPr>
            <a:r>
              <a:rPr lang="es-CO" sz="1600" dirty="0" smtClean="0">
                <a:solidFill>
                  <a:schemeClr val="tx2">
                    <a:lumMod val="75000"/>
                  </a:schemeClr>
                </a:solidFill>
                <a:latin typeface="+mn-lt"/>
              </a:rPr>
              <a:t>SUM() y AVG(): para calcular la suma y el promedio de un conjunto de datos respectivamente. Solo se puede usar con campos numéricos.</a:t>
            </a:r>
          </a:p>
          <a:p>
            <a:pPr marL="285750" lvl="0" indent="-285750" algn="just" fontAlgn="auto">
              <a:spcAft>
                <a:spcPts val="0"/>
              </a:spcAft>
              <a:buFont typeface="Arial" panose="020B0604020202020204" pitchFamily="34" charset="0"/>
              <a:buChar char="•"/>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Estas funciones se llaman de agrupamiento porque operan sobre conjunto de registros.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Podemos generar valores de resumen para un solo campo, combinando las funciones de agregado con la cláusula GROUP BY. La sintaxis básica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nombrecampo1, FUNCIONDEAGREGADO</a:t>
            </a:r>
          </a:p>
          <a:p>
            <a:pPr lvl="0" algn="just" fontAlgn="auto">
              <a:spcAft>
                <a:spcPts val="0"/>
              </a:spcAft>
              <a:defRPr/>
            </a:pPr>
            <a:r>
              <a:rPr lang="es-CO" sz="1600" dirty="0" smtClean="0">
                <a:solidFill>
                  <a:schemeClr val="tx2">
                    <a:lumMod val="75000"/>
                  </a:schemeClr>
                </a:solidFill>
                <a:latin typeface="+mn-lt"/>
              </a:rPr>
              <a:t>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GROUP BY </a:t>
            </a:r>
            <a:r>
              <a:rPr lang="es-CO" sz="1600" dirty="0" smtClean="0">
                <a:solidFill>
                  <a:schemeClr val="tx2">
                    <a:lumMod val="75000"/>
                  </a:schemeClr>
                </a:solidFill>
              </a:rPr>
              <a:t>nombrecampo1</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Consultar el precio </a:t>
            </a:r>
            <a:r>
              <a:rPr lang="es-CO" sz="1600" dirty="0" smtClean="0">
                <a:solidFill>
                  <a:schemeClr val="tx2">
                    <a:lumMod val="75000"/>
                  </a:schemeClr>
                </a:solidFill>
              </a:rPr>
              <a:t>máximo</a:t>
            </a:r>
            <a:r>
              <a:rPr lang="es-CO" sz="1600" dirty="0" smtClean="0">
                <a:solidFill>
                  <a:schemeClr val="tx2">
                    <a:lumMod val="75000"/>
                  </a:schemeClr>
                </a:solidFill>
                <a:latin typeface="+mn-lt"/>
              </a:rPr>
              <a:t>,  precio mínimo, sumatoria, promedio, contador de registros.</a:t>
            </a:r>
          </a:p>
          <a:p>
            <a:pPr lvl="0" algn="just" fontAlgn="auto">
              <a:spcAft>
                <a:spcPts val="0"/>
              </a:spcAft>
              <a:defRPr/>
            </a:pPr>
            <a:endParaRPr lang="es-CO" sz="1600" dirty="0" smtClean="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endParaRPr lang="es-CO" sz="1600" dirty="0" smtClean="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endParaRPr lang="es-CO" sz="1600" dirty="0" smtClean="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1388432067"/>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714499" y="13648"/>
            <a:ext cx="94893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12- Seleccionar</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grupos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Así como la cláusula WHERE permite seleccionar registros individuales, la cláusula HAVING permite seleccionar un grupo de registros.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básica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nombrecampo1, FUNCIONDEAGREGADO</a:t>
            </a:r>
          </a:p>
          <a:p>
            <a:pPr lvl="0" algn="just" fontAlgn="auto">
              <a:spcAft>
                <a:spcPts val="0"/>
              </a:spcAft>
              <a:defRPr/>
            </a:pPr>
            <a:r>
              <a:rPr lang="es-CO" sz="1600" dirty="0" smtClean="0">
                <a:solidFill>
                  <a:schemeClr val="tx2">
                    <a:lumMod val="75000"/>
                  </a:schemeClr>
                </a:solidFill>
                <a:latin typeface="+mn-lt"/>
              </a:rPr>
              <a:t>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GROUP BY </a:t>
            </a:r>
            <a:r>
              <a:rPr lang="es-CO" sz="1600" dirty="0" smtClean="0">
                <a:solidFill>
                  <a:schemeClr val="tx2">
                    <a:lumMod val="75000"/>
                  </a:schemeClr>
                </a:solidFill>
              </a:rPr>
              <a:t>nombrecampo1</a:t>
            </a:r>
          </a:p>
          <a:p>
            <a:pPr lvl="0" algn="just" fontAlgn="auto">
              <a:spcAft>
                <a:spcPts val="0"/>
              </a:spcAft>
              <a:defRPr/>
            </a:pPr>
            <a:r>
              <a:rPr lang="es-CO" sz="1600" dirty="0" smtClean="0">
                <a:solidFill>
                  <a:schemeClr val="tx2">
                    <a:lumMod val="75000"/>
                  </a:schemeClr>
                </a:solidFill>
                <a:latin typeface="+mn-lt"/>
              </a:rPr>
              <a:t>HAVING condición de agrupamiento.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Seleccionar y agrupar registros que se encuentren repetidos más de dos veces.</a:t>
            </a:r>
          </a:p>
          <a:p>
            <a:pPr lvl="0" algn="just" fontAlgn="auto">
              <a:spcAft>
                <a:spcPts val="0"/>
              </a:spcAft>
              <a:defRPr/>
            </a:pPr>
            <a:r>
              <a:rPr lang="es-CO" sz="1600" dirty="0" smtClean="0">
                <a:solidFill>
                  <a:schemeClr val="tx2">
                    <a:lumMod val="75000"/>
                  </a:schemeClr>
                </a:solidFill>
                <a:latin typeface="+mn-lt"/>
              </a:rPr>
              <a:t>Seleccionar y agrupar registros cuyo contador de registros supere los 5.</a:t>
            </a:r>
          </a:p>
        </p:txBody>
      </p:sp>
    </p:spTree>
    <p:extLst>
      <p:ext uri="{BB962C8B-B14F-4D97-AF65-F5344CB8AC3E}">
        <p14:creationId xmlns:p14="http://schemas.microsoft.com/office/powerpoint/2010/main" val="3451712619"/>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447799" y="13648"/>
            <a:ext cx="97560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13- Registros Duplicados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Con la cláusula DISTINCT se especifica que los registros con ciertos datos duplicados sean obviados en el resultado.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básica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DISTINCT campos</a:t>
            </a:r>
          </a:p>
          <a:p>
            <a:pPr lvl="0" algn="just" fontAlgn="auto">
              <a:spcAft>
                <a:spcPts val="0"/>
              </a:spcAft>
              <a:defRPr/>
            </a:pPr>
            <a:r>
              <a:rPr lang="es-CO" sz="1600" dirty="0" smtClean="0">
                <a:solidFill>
                  <a:schemeClr val="tx2">
                    <a:lumMod val="75000"/>
                  </a:schemeClr>
                </a:solidFill>
                <a:latin typeface="+mn-lt"/>
              </a:rPr>
              <a:t>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Nota: la cláusula DISTINCT afecta todos los campos.</a:t>
            </a: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a:t>
            </a:r>
          </a:p>
        </p:txBody>
      </p:sp>
    </p:spTree>
    <p:extLst>
      <p:ext uri="{BB962C8B-B14F-4D97-AF65-F5344CB8AC3E}">
        <p14:creationId xmlns:p14="http://schemas.microsoft.com/office/powerpoint/2010/main" val="364075447"/>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739899" y="13648"/>
            <a:ext cx="94639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14- Cláusula TOP</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Con la cláusula TOP obtenemos un número limitado de registros.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básica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TOP n</a:t>
            </a:r>
          </a:p>
          <a:p>
            <a:pPr lvl="0" algn="just" fontAlgn="auto">
              <a:spcAft>
                <a:spcPts val="0"/>
              </a:spcAft>
              <a:defRPr/>
            </a:pPr>
            <a:r>
              <a:rPr lang="es-CO" sz="1600" dirty="0" smtClean="0">
                <a:solidFill>
                  <a:schemeClr val="tx2">
                    <a:lumMod val="75000"/>
                  </a:schemeClr>
                </a:solidFill>
                <a:latin typeface="+mn-lt"/>
              </a:rPr>
              <a:t>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Donde n es un entero positivo y luego se continúa con la consulta. Se puede combinar con ORDER BY.</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a:t>
            </a:r>
          </a:p>
        </p:txBody>
      </p:sp>
    </p:spTree>
    <p:extLst>
      <p:ext uri="{BB962C8B-B14F-4D97-AF65-F5344CB8AC3E}">
        <p14:creationId xmlns:p14="http://schemas.microsoft.com/office/powerpoint/2010/main" val="1840997396"/>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422399" y="13648"/>
            <a:ext cx="97814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15- Índices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SQL Server accede a los datos de dos formas: </a:t>
            </a:r>
          </a:p>
          <a:p>
            <a:pPr lvl="0" algn="just" fontAlgn="auto">
              <a:spcAft>
                <a:spcPts val="0"/>
              </a:spcAft>
              <a:defRPr/>
            </a:pPr>
            <a:endParaRPr lang="es-CO" sz="1600" dirty="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r>
              <a:rPr lang="es-CO" sz="1600" dirty="0" smtClean="0">
                <a:solidFill>
                  <a:schemeClr val="tx2">
                    <a:lumMod val="75000"/>
                  </a:schemeClr>
                </a:solidFill>
                <a:latin typeface="+mn-lt"/>
              </a:rPr>
              <a:t>Recorriendo la tabla: comenzando desde el principio y extrayendo los registros que cumplen las condiciones de la consulta.</a:t>
            </a:r>
          </a:p>
          <a:p>
            <a:pPr marL="285750" lvl="0" indent="-285750" algn="just" fontAlgn="auto">
              <a:spcAft>
                <a:spcPts val="0"/>
              </a:spcAft>
              <a:buFont typeface="Arial" panose="020B0604020202020204" pitchFamily="34" charset="0"/>
              <a:buChar char="•"/>
              <a:defRPr/>
            </a:pPr>
            <a:r>
              <a:rPr lang="es-CO" sz="1600" dirty="0" smtClean="0">
                <a:solidFill>
                  <a:schemeClr val="tx2">
                    <a:lumMod val="75000"/>
                  </a:schemeClr>
                </a:solidFill>
                <a:latin typeface="+mn-lt"/>
              </a:rPr>
              <a:t>Empleando índices: recorriendo la estructura de árbol del índice para localizar los registros y extrayendo los que cumplen las condiciones de la consulta.</a:t>
            </a:r>
          </a:p>
          <a:p>
            <a:pPr marL="285750" lvl="0" indent="-285750" algn="just" fontAlgn="auto">
              <a:spcAft>
                <a:spcPts val="0"/>
              </a:spcAft>
              <a:buFont typeface="Arial" panose="020B0604020202020204" pitchFamily="34" charset="0"/>
              <a:buChar char="•"/>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Una tabla se indexa por un campo o varios. Un índice posibilita el acceso directo y rápido haciendo más eficiente las búsquedas.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Son útiles cuando la tabla contiene miles de  registros, cuando se realizan operaciones de ordenamiento y agrupamiento y cuando se combinan varias tablas.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Los índices más adecuados son aquellos creados con campos que contienen valores únicos. Es importante identificar los campos por los que sería útil crear un índice, aquellos campos con los que se realiza búsqueda con frecuencia: claves primarias, claves externas o campos que combinan tablas.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SQL permite crear dos tipos de índices: agrupados (</a:t>
            </a:r>
            <a:r>
              <a:rPr lang="es-CO" sz="1600" dirty="0" err="1" smtClean="0">
                <a:solidFill>
                  <a:schemeClr val="tx2">
                    <a:lumMod val="75000"/>
                  </a:schemeClr>
                </a:solidFill>
                <a:latin typeface="+mn-lt"/>
              </a:rPr>
              <a:t>clustered</a:t>
            </a:r>
            <a:r>
              <a:rPr lang="es-CO" sz="1600" dirty="0" smtClean="0">
                <a:solidFill>
                  <a:schemeClr val="tx2">
                    <a:lumMod val="75000"/>
                  </a:schemeClr>
                </a:solidFill>
                <a:latin typeface="+mn-lt"/>
              </a:rPr>
              <a:t>) y no agrupados (</a:t>
            </a:r>
            <a:r>
              <a:rPr lang="es-CO" sz="1600" dirty="0" err="1" smtClean="0">
                <a:solidFill>
                  <a:schemeClr val="tx2">
                    <a:lumMod val="75000"/>
                  </a:schemeClr>
                </a:solidFill>
                <a:latin typeface="+mn-lt"/>
              </a:rPr>
              <a:t>NonClustered</a:t>
            </a:r>
            <a:r>
              <a:rPr lang="es-CO" sz="1600" dirty="0" smtClean="0">
                <a:solidFill>
                  <a:schemeClr val="tx2">
                    <a:lumMod val="75000"/>
                  </a:schemeClr>
                </a:solidFill>
                <a:latin typeface="+mn-lt"/>
              </a:rPr>
              <a:t>).</a:t>
            </a:r>
          </a:p>
        </p:txBody>
      </p:sp>
    </p:spTree>
    <p:extLst>
      <p:ext uri="{BB962C8B-B14F-4D97-AF65-F5344CB8AC3E}">
        <p14:creationId xmlns:p14="http://schemas.microsoft.com/office/powerpoint/2010/main" val="2006073235"/>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562099" y="13648"/>
            <a:ext cx="96417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15- Índices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b="1" dirty="0" smtClean="0">
                <a:solidFill>
                  <a:schemeClr val="tx2">
                    <a:lumMod val="75000"/>
                  </a:schemeClr>
                </a:solidFill>
                <a:latin typeface="+mn-lt"/>
              </a:rPr>
              <a:t>Índice agrupado</a:t>
            </a:r>
            <a:r>
              <a:rPr lang="es-CO" sz="1600" dirty="0" smtClean="0">
                <a:solidFill>
                  <a:schemeClr val="tx2">
                    <a:lumMod val="75000"/>
                  </a:schemeClr>
                </a:solidFill>
                <a:latin typeface="+mn-lt"/>
              </a:rPr>
              <a:t>: los registros con el mismo valor de campo se agrupan juntos. Un índice agrupado determina la secuencia de almacenamiento de los registros en una tabla. Solo puede existir un índice agrupado por tabla y este ocuparía el 5% del tamaño de la estructura.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b="1" dirty="0" smtClean="0">
                <a:solidFill>
                  <a:schemeClr val="tx2">
                    <a:lumMod val="75000"/>
                  </a:schemeClr>
                </a:solidFill>
                <a:latin typeface="+mn-lt"/>
              </a:rPr>
              <a:t>Índice no agrupado</a:t>
            </a:r>
            <a:r>
              <a:rPr lang="es-CO" sz="1600" dirty="0" smtClean="0">
                <a:solidFill>
                  <a:schemeClr val="tx2">
                    <a:lumMod val="75000"/>
                  </a:schemeClr>
                </a:solidFill>
                <a:latin typeface="+mn-lt"/>
              </a:rPr>
              <a:t>: los datos se almacenan en un lugar diferente al del índice y utiliza unos punteros que indican el lugar de almacenamiento de los elementos indizados en la tabla. Se emplea cuando se realizan distintos tipos de búsquedas con campos en los que los datos son únicos. Una tabla puede tener hasta 249 índices no agrupados.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Cuando se crea una clave primaria, </a:t>
            </a:r>
            <a:r>
              <a:rPr lang="es-CO" sz="1600" dirty="0" err="1" smtClean="0">
                <a:solidFill>
                  <a:schemeClr val="tx2">
                    <a:lumMod val="75000"/>
                  </a:schemeClr>
                </a:solidFill>
                <a:latin typeface="+mn-lt"/>
              </a:rPr>
              <a:t>sql</a:t>
            </a:r>
            <a:r>
              <a:rPr lang="es-CO" sz="1600" dirty="0" smtClean="0">
                <a:solidFill>
                  <a:schemeClr val="tx2">
                    <a:lumMod val="75000"/>
                  </a:schemeClr>
                </a:solidFill>
                <a:latin typeface="+mn-lt"/>
              </a:rPr>
              <a:t> server crea automáticamente un índice.</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para crear un índice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create</a:t>
            </a:r>
            <a:r>
              <a:rPr lang="es-CO" sz="1600" dirty="0">
                <a:solidFill>
                  <a:schemeClr val="tx2">
                    <a:lumMod val="75000"/>
                  </a:schemeClr>
                </a:solidFill>
                <a:latin typeface="+mn-lt"/>
              </a:rPr>
              <a:t> TIPODEINDICE </a:t>
            </a:r>
            <a:r>
              <a:rPr lang="es-CO" sz="1600" dirty="0" err="1">
                <a:solidFill>
                  <a:schemeClr val="tx2">
                    <a:lumMod val="75000"/>
                  </a:schemeClr>
                </a:solidFill>
                <a:latin typeface="+mn-lt"/>
              </a:rPr>
              <a:t>index</a:t>
            </a:r>
            <a:r>
              <a:rPr lang="es-CO" sz="1600" dirty="0">
                <a:solidFill>
                  <a:schemeClr val="tx2">
                    <a:lumMod val="75000"/>
                  </a:schemeClr>
                </a:solidFill>
                <a:latin typeface="+mn-lt"/>
              </a:rPr>
              <a:t> NOMBREINDICE</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on</a:t>
            </a:r>
            <a:r>
              <a:rPr lang="es-CO" sz="1600" dirty="0">
                <a:solidFill>
                  <a:schemeClr val="tx2">
                    <a:lumMod val="75000"/>
                  </a:schemeClr>
                </a:solidFill>
                <a:latin typeface="+mn-lt"/>
              </a:rPr>
              <a:t> TABLA(CAMPO</a:t>
            </a:r>
            <a:r>
              <a:rPr lang="es-CO" sz="1600" dirty="0" smtClean="0">
                <a:solidFill>
                  <a:schemeClr val="tx2">
                    <a:lumMod val="75000"/>
                  </a:schemeClr>
                </a:solidFill>
                <a:latin typeface="+mn-lt"/>
              </a:rPr>
              <a:t>);</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Nota: con el </a:t>
            </a:r>
            <a:r>
              <a:rPr lang="es-CO" sz="1600" dirty="0">
                <a:solidFill>
                  <a:schemeClr val="tx2">
                    <a:lumMod val="75000"/>
                  </a:schemeClr>
                </a:solidFill>
                <a:latin typeface="+mn-lt"/>
              </a:rPr>
              <a:t>procedimiento </a:t>
            </a:r>
            <a:r>
              <a:rPr lang="es-CO" sz="1600" b="1" dirty="0" err="1">
                <a:solidFill>
                  <a:schemeClr val="tx2">
                    <a:lumMod val="75000"/>
                  </a:schemeClr>
                </a:solidFill>
                <a:latin typeface="+mn-lt"/>
              </a:rPr>
              <a:t>sp_helpindex</a:t>
            </a:r>
            <a:r>
              <a:rPr lang="es-CO" sz="1600" b="1" dirty="0">
                <a:solidFill>
                  <a:schemeClr val="tx2">
                    <a:lumMod val="75000"/>
                  </a:schemeClr>
                </a:solidFill>
                <a:latin typeface="+mn-lt"/>
              </a:rPr>
              <a:t> NOMBRETABLA</a:t>
            </a:r>
            <a:r>
              <a:rPr lang="es-CO" sz="1600" dirty="0">
                <a:solidFill>
                  <a:schemeClr val="tx2">
                    <a:lumMod val="75000"/>
                  </a:schemeClr>
                </a:solidFill>
                <a:latin typeface="+mn-lt"/>
              </a:rPr>
              <a:t> se listan los índices de una </a:t>
            </a:r>
            <a:r>
              <a:rPr lang="es-CO" sz="1600" dirty="0" smtClean="0">
                <a:solidFill>
                  <a:schemeClr val="tx2">
                    <a:lumMod val="75000"/>
                  </a:schemeClr>
                </a:solidFill>
                <a:latin typeface="+mn-lt"/>
              </a:rPr>
              <a:t>tabla.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a:t>
            </a: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573884328"/>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816099" y="13648"/>
            <a:ext cx="93877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16- Integridad</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Al diseñar una base de datos y las tablas que contiene es importante tener en cuenta la integridad de los datos, lo que significa que la información </a:t>
            </a:r>
            <a:r>
              <a:rPr lang="es-CO" sz="1600" dirty="0" err="1" smtClean="0">
                <a:solidFill>
                  <a:schemeClr val="tx2">
                    <a:lumMod val="75000"/>
                  </a:schemeClr>
                </a:solidFill>
                <a:latin typeface="+mn-lt"/>
              </a:rPr>
              <a:t>almacenda</a:t>
            </a:r>
            <a:r>
              <a:rPr lang="es-CO" sz="1600" dirty="0" smtClean="0">
                <a:solidFill>
                  <a:schemeClr val="tx2">
                    <a:lumMod val="75000"/>
                  </a:schemeClr>
                </a:solidFill>
                <a:latin typeface="+mn-lt"/>
              </a:rPr>
              <a:t> debe ser válida, coherente y exacta.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Hasta ahora hemos restringido el ingreso de información mediante los tipos de datos, aceptación de valores nulos y con la definición de las claves primarias.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SQL ofrece otras alternativas para restringir y validar los datos como son las restricciones (</a:t>
            </a:r>
            <a:r>
              <a:rPr lang="es-CO" sz="1600" dirty="0" err="1" smtClean="0">
                <a:solidFill>
                  <a:schemeClr val="tx2">
                    <a:lumMod val="75000"/>
                  </a:schemeClr>
                </a:solidFill>
                <a:latin typeface="+mn-lt"/>
              </a:rPr>
              <a:t>Constraints</a:t>
            </a:r>
            <a:r>
              <a:rPr lang="es-CO" sz="1600" dirty="0" smtClean="0">
                <a:solidFill>
                  <a:schemeClr val="tx2">
                    <a:lumMod val="75000"/>
                  </a:schemeClr>
                </a:solidFill>
                <a:latin typeface="+mn-lt"/>
              </a:rPr>
              <a:t>) que son un método para asegurar que la información ingresada sea válida y las relaciones entre las estructuras se mantenga.</a:t>
            </a:r>
          </a:p>
          <a:p>
            <a:pPr lvl="0" algn="just" fontAlgn="auto">
              <a:spcAft>
                <a:spcPts val="0"/>
              </a:spcAft>
              <a:defRPr/>
            </a:pPr>
            <a:endParaRPr lang="es-CO" sz="1600" dirty="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r>
              <a:rPr lang="es-CO" sz="1600" dirty="0" smtClean="0">
                <a:solidFill>
                  <a:schemeClr val="tx2">
                    <a:lumMod val="75000"/>
                  </a:schemeClr>
                </a:solidFill>
                <a:latin typeface="+mn-lt"/>
              </a:rPr>
              <a:t>Restricción </a:t>
            </a:r>
            <a:r>
              <a:rPr lang="es-CO" sz="1600" b="1" dirty="0" smtClean="0">
                <a:solidFill>
                  <a:schemeClr val="tx2">
                    <a:lumMod val="75000"/>
                  </a:schemeClr>
                </a:solidFill>
                <a:latin typeface="+mn-lt"/>
              </a:rPr>
              <a:t>Default: </a:t>
            </a:r>
            <a:r>
              <a:rPr lang="es-CO" sz="1600" dirty="0" smtClean="0">
                <a:solidFill>
                  <a:schemeClr val="tx2">
                    <a:lumMod val="75000"/>
                  </a:schemeClr>
                </a:solidFill>
                <a:latin typeface="+mn-lt"/>
              </a:rPr>
              <a:t>Especifica un valor por defecto para un campo cuando no se especifica explícitamente en un comando </a:t>
            </a:r>
            <a:r>
              <a:rPr lang="es-CO" sz="1600" b="1" dirty="0" err="1" smtClean="0">
                <a:solidFill>
                  <a:schemeClr val="tx2">
                    <a:lumMod val="75000"/>
                  </a:schemeClr>
                </a:solidFill>
                <a:latin typeface="+mn-lt"/>
              </a:rPr>
              <a:t>insert</a:t>
            </a:r>
            <a:r>
              <a:rPr lang="es-CO" sz="1600" dirty="0" smtClean="0">
                <a:solidFill>
                  <a:schemeClr val="tx2">
                    <a:lumMod val="75000"/>
                  </a:schemeClr>
                </a:solidFill>
                <a:latin typeface="+mn-lt"/>
              </a:rPr>
              <a:t>.</a:t>
            </a:r>
          </a:p>
          <a:p>
            <a:pPr marL="285750" lvl="0" indent="-285750" algn="just" fontAlgn="auto">
              <a:spcAft>
                <a:spcPts val="0"/>
              </a:spcAft>
              <a:buFont typeface="Arial" panose="020B0604020202020204" pitchFamily="34" charset="0"/>
              <a:buChar char="•"/>
              <a:defRPr/>
            </a:pPr>
            <a:endParaRPr lang="es-CO" sz="1600" b="1"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básica es:</a:t>
            </a:r>
          </a:p>
          <a:p>
            <a:pPr lvl="0" algn="just" fontAlgn="auto">
              <a:spcAft>
                <a:spcPts val="0"/>
              </a:spcAft>
              <a:defRPr/>
            </a:pPr>
            <a:endParaRPr lang="es-CO" sz="1600" b="1"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create</a:t>
            </a:r>
            <a:r>
              <a:rPr lang="es-CO" sz="1600" dirty="0">
                <a:solidFill>
                  <a:schemeClr val="tx2">
                    <a:lumMod val="75000"/>
                  </a:schemeClr>
                </a:solidFill>
                <a:latin typeface="+mn-lt"/>
              </a:rPr>
              <a:t> </a:t>
            </a:r>
            <a:r>
              <a:rPr lang="es-CO" sz="1600" dirty="0" err="1">
                <a:solidFill>
                  <a:schemeClr val="tx2">
                    <a:lumMod val="75000"/>
                  </a:schemeClr>
                </a:solidFill>
                <a:latin typeface="+mn-lt"/>
              </a:rPr>
              <a:t>table</a:t>
            </a:r>
            <a:r>
              <a:rPr lang="es-CO" sz="1600" dirty="0">
                <a:solidFill>
                  <a:schemeClr val="tx2">
                    <a:lumMod val="75000"/>
                  </a:schemeClr>
                </a:solidFill>
                <a:latin typeface="+mn-lt"/>
              </a:rPr>
              <a:t> libros(</a:t>
            </a:r>
          </a:p>
          <a:p>
            <a:pPr lvl="0" algn="just" fontAlgn="auto">
              <a:spcAft>
                <a:spcPts val="0"/>
              </a:spcAft>
              <a:defRPr/>
            </a:pPr>
            <a:r>
              <a:rPr lang="es-CO" sz="1600" dirty="0">
                <a:solidFill>
                  <a:schemeClr val="tx2">
                    <a:lumMod val="75000"/>
                  </a:schemeClr>
                </a:solidFill>
                <a:latin typeface="+mn-lt"/>
              </a:rPr>
              <a:t>  ...</a:t>
            </a:r>
          </a:p>
          <a:p>
            <a:pPr lvl="0" algn="just" fontAlgn="auto">
              <a:spcAft>
                <a:spcPts val="0"/>
              </a:spcAft>
              <a:defRPr/>
            </a:pPr>
            <a:r>
              <a:rPr lang="es-CO" sz="1600" dirty="0">
                <a:solidFill>
                  <a:schemeClr val="tx2">
                    <a:lumMod val="75000"/>
                  </a:schemeClr>
                </a:solidFill>
                <a:latin typeface="+mn-lt"/>
              </a:rPr>
              <a:t>  autor </a:t>
            </a:r>
            <a:r>
              <a:rPr lang="es-CO" sz="1600" dirty="0" err="1">
                <a:solidFill>
                  <a:schemeClr val="tx2">
                    <a:lumMod val="75000"/>
                  </a:schemeClr>
                </a:solidFill>
                <a:latin typeface="+mn-lt"/>
              </a:rPr>
              <a:t>varchar</a:t>
            </a:r>
            <a:r>
              <a:rPr lang="es-CO" sz="1600" dirty="0">
                <a:solidFill>
                  <a:schemeClr val="tx2">
                    <a:lumMod val="75000"/>
                  </a:schemeClr>
                </a:solidFill>
                <a:latin typeface="+mn-lt"/>
              </a:rPr>
              <a:t>(30) default 'Desconocido',</a:t>
            </a:r>
          </a:p>
          <a:p>
            <a:pPr lvl="0" algn="just" fontAlgn="auto">
              <a:spcAft>
                <a:spcPts val="0"/>
              </a:spcAft>
              <a:defRPr/>
            </a:pPr>
            <a:r>
              <a:rPr lang="es-CO" sz="1600" dirty="0">
                <a:solidFill>
                  <a:schemeClr val="tx2">
                    <a:lumMod val="75000"/>
                  </a:schemeClr>
                </a:solidFill>
                <a:latin typeface="+mn-lt"/>
              </a:rPr>
              <a:t>  ...</a:t>
            </a:r>
          </a:p>
          <a:p>
            <a:pPr lvl="0" algn="just" fontAlgn="auto">
              <a:spcAft>
                <a:spcPts val="0"/>
              </a:spcAft>
              <a:defRPr/>
            </a:pPr>
            <a:r>
              <a:rPr lang="es-CO" sz="1600" dirty="0">
                <a:solidFill>
                  <a:schemeClr val="tx2">
                    <a:lumMod val="75000"/>
                  </a:schemeClr>
                </a:solidFill>
                <a:latin typeface="+mn-lt"/>
              </a:rPr>
              <a:t> );</a:t>
            </a:r>
          </a:p>
          <a:p>
            <a:pPr lvl="0" algn="just" fontAlgn="auto">
              <a:spcAft>
                <a:spcPts val="0"/>
              </a:spcAft>
              <a:defRPr/>
            </a:pPr>
            <a:endParaRPr lang="es-CO" sz="1600" b="1" dirty="0" smtClean="0">
              <a:solidFill>
                <a:schemeClr val="tx2">
                  <a:lumMod val="75000"/>
                </a:schemeClr>
              </a:solidFill>
              <a:latin typeface="+mn-lt"/>
            </a:endParaRPr>
          </a:p>
        </p:txBody>
      </p:sp>
    </p:spTree>
    <p:extLst>
      <p:ext uri="{BB962C8B-B14F-4D97-AF65-F5344CB8AC3E}">
        <p14:creationId xmlns:p14="http://schemas.microsoft.com/office/powerpoint/2010/main" val="4204698594"/>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777999" y="13648"/>
            <a:ext cx="94258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16- Integridad</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a:solidFill>
                  <a:schemeClr val="tx2">
                    <a:lumMod val="75000"/>
                  </a:schemeClr>
                </a:solidFill>
                <a:latin typeface="+mn-lt"/>
              </a:rPr>
              <a:t>alter </a:t>
            </a:r>
            <a:r>
              <a:rPr lang="es-CO" sz="1600" dirty="0" err="1">
                <a:solidFill>
                  <a:schemeClr val="tx2">
                    <a:lumMod val="75000"/>
                  </a:schemeClr>
                </a:solidFill>
                <a:latin typeface="+mn-lt"/>
              </a:rPr>
              <a:t>table</a:t>
            </a:r>
            <a:r>
              <a:rPr lang="es-CO" sz="1600" dirty="0">
                <a:solidFill>
                  <a:schemeClr val="tx2">
                    <a:lumMod val="75000"/>
                  </a:schemeClr>
                </a:solidFill>
                <a:latin typeface="+mn-lt"/>
              </a:rPr>
              <a:t> NOMBRETABLA</a:t>
            </a:r>
          </a:p>
          <a:p>
            <a:pPr lvl="0" algn="just" fontAlgn="auto">
              <a:spcAft>
                <a:spcPts val="0"/>
              </a:spcAft>
              <a:defRPr/>
            </a:pP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add</a:t>
            </a:r>
            <a:r>
              <a:rPr lang="es-CO" sz="1600" dirty="0" smtClean="0">
                <a:solidFill>
                  <a:schemeClr val="tx2">
                    <a:lumMod val="75000"/>
                  </a:schemeClr>
                </a:solidFill>
                <a:latin typeface="+mn-lt"/>
              </a:rPr>
              <a:t> </a:t>
            </a:r>
            <a:r>
              <a:rPr lang="es-CO" sz="1600" dirty="0" err="1">
                <a:solidFill>
                  <a:schemeClr val="tx2">
                    <a:lumMod val="75000"/>
                  </a:schemeClr>
                </a:solidFill>
                <a:latin typeface="+mn-lt"/>
              </a:rPr>
              <a:t>constraint</a:t>
            </a:r>
            <a:r>
              <a:rPr lang="es-CO" sz="1600" dirty="0">
                <a:solidFill>
                  <a:schemeClr val="tx2">
                    <a:lumMod val="75000"/>
                  </a:schemeClr>
                </a:solidFill>
                <a:latin typeface="+mn-lt"/>
              </a:rPr>
              <a:t> NOMBRECONSTRAINT</a:t>
            </a:r>
          </a:p>
          <a:p>
            <a:pPr lvl="0" algn="just" fontAlgn="auto">
              <a:spcAft>
                <a:spcPts val="0"/>
              </a:spcAft>
              <a:defRPr/>
            </a:pPr>
            <a:r>
              <a:rPr lang="es-CO" sz="1600" dirty="0" smtClean="0">
                <a:solidFill>
                  <a:schemeClr val="tx2">
                    <a:lumMod val="75000"/>
                  </a:schemeClr>
                </a:solidFill>
                <a:latin typeface="+mn-lt"/>
              </a:rPr>
              <a:t>	default </a:t>
            </a:r>
            <a:r>
              <a:rPr lang="es-CO" sz="1600" dirty="0">
                <a:solidFill>
                  <a:schemeClr val="tx2">
                    <a:lumMod val="75000"/>
                  </a:schemeClr>
                </a:solidFill>
                <a:latin typeface="+mn-lt"/>
              </a:rPr>
              <a:t>VALORPORDEFECTO</a:t>
            </a:r>
          </a:p>
          <a:p>
            <a:pPr lvl="0" algn="just" fontAlgn="auto">
              <a:spcAft>
                <a:spcPts val="0"/>
              </a:spcAft>
              <a:defRPr/>
            </a:pPr>
            <a:r>
              <a:rPr lang="es-CO" sz="1600" dirty="0" err="1" smtClean="0">
                <a:solidFill>
                  <a:schemeClr val="tx2">
                    <a:lumMod val="75000"/>
                  </a:schemeClr>
                </a:solidFill>
                <a:latin typeface="+mn-lt"/>
              </a:rPr>
              <a:t>for</a:t>
            </a:r>
            <a:r>
              <a:rPr lang="es-CO" sz="1600" dirty="0" smtClean="0">
                <a:solidFill>
                  <a:schemeClr val="tx2">
                    <a:lumMod val="75000"/>
                  </a:schemeClr>
                </a:solidFill>
                <a:latin typeface="+mn-lt"/>
              </a:rPr>
              <a:t> </a:t>
            </a:r>
            <a:r>
              <a:rPr lang="es-CO" sz="1600" dirty="0">
                <a:solidFill>
                  <a:schemeClr val="tx2">
                    <a:lumMod val="75000"/>
                  </a:schemeClr>
                </a:solidFill>
                <a:latin typeface="+mn-lt"/>
              </a:rPr>
              <a:t>CAMPO</a:t>
            </a:r>
            <a:r>
              <a:rPr lang="es-CO" sz="1600" dirty="0" smtClean="0">
                <a:solidFill>
                  <a:schemeClr val="tx2">
                    <a:lumMod val="75000"/>
                  </a:schemeClr>
                </a:solidFill>
                <a:latin typeface="+mn-lt"/>
              </a:rPr>
              <a:t>;</a:t>
            </a:r>
          </a:p>
          <a:p>
            <a:pPr lvl="0" algn="just" fontAlgn="auto">
              <a:spcAft>
                <a:spcPts val="0"/>
              </a:spcAft>
              <a:defRPr/>
            </a:pPr>
            <a:endParaRPr lang="es-CO" sz="1600" dirty="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r>
              <a:rPr lang="es-CO" sz="1600" dirty="0" smtClean="0">
                <a:solidFill>
                  <a:schemeClr val="tx2">
                    <a:lumMod val="75000"/>
                  </a:schemeClr>
                </a:solidFill>
                <a:latin typeface="+mn-lt"/>
              </a:rPr>
              <a:t>Restricción </a:t>
            </a:r>
            <a:r>
              <a:rPr lang="es-CO" sz="1600" b="1" dirty="0" err="1" smtClean="0">
                <a:solidFill>
                  <a:schemeClr val="tx2">
                    <a:lumMod val="75000"/>
                  </a:schemeClr>
                </a:solidFill>
                <a:latin typeface="+mn-lt"/>
              </a:rPr>
              <a:t>Check</a:t>
            </a:r>
            <a:endParaRPr lang="es-CO" sz="1600" b="1" dirty="0" smtClean="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endParaRPr lang="es-CO" sz="1600" b="1"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Especifica los valores que acepta un campo evitando que ingresen valores inapropiados.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básica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fr-FR" sz="1600" dirty="0">
                <a:solidFill>
                  <a:schemeClr val="tx2">
                    <a:lumMod val="75000"/>
                  </a:schemeClr>
                </a:solidFill>
                <a:latin typeface="+mn-lt"/>
              </a:rPr>
              <a:t>alter table NOMBRETABLA</a:t>
            </a:r>
          </a:p>
          <a:p>
            <a:pPr lvl="0" algn="just" fontAlgn="auto">
              <a:spcAft>
                <a:spcPts val="0"/>
              </a:spcAft>
              <a:defRPr/>
            </a:pPr>
            <a:r>
              <a:rPr lang="fr-FR" sz="1600" dirty="0">
                <a:solidFill>
                  <a:schemeClr val="tx2">
                    <a:lumMod val="75000"/>
                  </a:schemeClr>
                </a:solidFill>
                <a:latin typeface="+mn-lt"/>
              </a:rPr>
              <a:t> </a:t>
            </a:r>
            <a:r>
              <a:rPr lang="fr-FR" sz="1600" dirty="0" err="1">
                <a:solidFill>
                  <a:schemeClr val="tx2">
                    <a:lumMod val="75000"/>
                  </a:schemeClr>
                </a:solidFill>
                <a:latin typeface="+mn-lt"/>
              </a:rPr>
              <a:t>add</a:t>
            </a:r>
            <a:r>
              <a:rPr lang="fr-FR" sz="1600" dirty="0">
                <a:solidFill>
                  <a:schemeClr val="tx2">
                    <a:lumMod val="75000"/>
                  </a:schemeClr>
                </a:solidFill>
                <a:latin typeface="+mn-lt"/>
              </a:rPr>
              <a:t> </a:t>
            </a:r>
            <a:r>
              <a:rPr lang="fr-FR" sz="1600" dirty="0" err="1">
                <a:solidFill>
                  <a:schemeClr val="tx2">
                    <a:lumMod val="75000"/>
                  </a:schemeClr>
                </a:solidFill>
                <a:latin typeface="+mn-lt"/>
              </a:rPr>
              <a:t>constraint</a:t>
            </a:r>
            <a:r>
              <a:rPr lang="fr-FR" sz="1600" dirty="0">
                <a:solidFill>
                  <a:schemeClr val="tx2">
                    <a:lumMod val="75000"/>
                  </a:schemeClr>
                </a:solidFill>
                <a:latin typeface="+mn-lt"/>
              </a:rPr>
              <a:t> NOMBRECONSTRAINT</a:t>
            </a:r>
          </a:p>
          <a:p>
            <a:pPr lvl="0" algn="just" fontAlgn="auto">
              <a:spcAft>
                <a:spcPts val="0"/>
              </a:spcAft>
              <a:defRPr/>
            </a:pPr>
            <a:r>
              <a:rPr lang="fr-FR" sz="1600" dirty="0">
                <a:solidFill>
                  <a:schemeClr val="tx2">
                    <a:lumMod val="75000"/>
                  </a:schemeClr>
                </a:solidFill>
                <a:latin typeface="+mn-lt"/>
              </a:rPr>
              <a:t> check CONDICION;</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Podemos controlar que un valor no contenga valores negativos así:</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alter </a:t>
            </a:r>
            <a:r>
              <a:rPr lang="es-CO" sz="1600" dirty="0" err="1">
                <a:solidFill>
                  <a:schemeClr val="tx2">
                    <a:lumMod val="75000"/>
                  </a:schemeClr>
                </a:solidFill>
                <a:latin typeface="+mn-lt"/>
              </a:rPr>
              <a:t>table</a:t>
            </a:r>
            <a:r>
              <a:rPr lang="es-CO" sz="1600" dirty="0">
                <a:solidFill>
                  <a:schemeClr val="tx2">
                    <a:lumMod val="75000"/>
                  </a:schemeClr>
                </a:solidFill>
                <a:latin typeface="+mn-lt"/>
              </a:rPr>
              <a:t> </a:t>
            </a:r>
            <a:r>
              <a:rPr lang="es-CO" sz="1600" dirty="0" smtClean="0">
                <a:solidFill>
                  <a:schemeClr val="tx2">
                    <a:lumMod val="75000"/>
                  </a:schemeClr>
                </a:solidFill>
                <a:latin typeface="+mn-lt"/>
              </a:rPr>
              <a:t>NOMBRETABLA</a:t>
            </a: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add</a:t>
            </a:r>
            <a:r>
              <a:rPr lang="es-CO" sz="1600" dirty="0">
                <a:solidFill>
                  <a:schemeClr val="tx2">
                    <a:lumMod val="75000"/>
                  </a:schemeClr>
                </a:solidFill>
                <a:latin typeface="+mn-lt"/>
              </a:rPr>
              <a:t> </a:t>
            </a:r>
            <a:r>
              <a:rPr lang="es-CO" sz="1600" dirty="0" err="1">
                <a:solidFill>
                  <a:schemeClr val="tx2">
                    <a:lumMod val="75000"/>
                  </a:schemeClr>
                </a:solidFill>
                <a:latin typeface="+mn-lt"/>
              </a:rPr>
              <a:t>constraint</a:t>
            </a:r>
            <a:r>
              <a:rPr lang="es-CO" sz="1600" dirty="0">
                <a:solidFill>
                  <a:schemeClr val="tx2">
                    <a:lumMod val="75000"/>
                  </a:schemeClr>
                </a:solidFill>
                <a:latin typeface="+mn-lt"/>
              </a:rPr>
              <a:t> </a:t>
            </a:r>
            <a:r>
              <a:rPr lang="es-CO" sz="1600" dirty="0" smtClean="0">
                <a:solidFill>
                  <a:schemeClr val="tx2">
                    <a:lumMod val="75000"/>
                  </a:schemeClr>
                </a:solidFill>
                <a:latin typeface="+mn-lt"/>
              </a:rPr>
              <a:t>NOMBRECONSTRAINT</a:t>
            </a: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check</a:t>
            </a:r>
            <a:r>
              <a:rPr lang="es-CO" sz="1600" dirty="0">
                <a:solidFill>
                  <a:schemeClr val="tx2">
                    <a:lumMod val="75000"/>
                  </a:schemeClr>
                </a:solidFill>
                <a:latin typeface="+mn-lt"/>
              </a:rPr>
              <a:t> </a:t>
            </a:r>
            <a:r>
              <a:rPr lang="es-CO" sz="1600" dirty="0" smtClean="0">
                <a:solidFill>
                  <a:schemeClr val="tx2">
                    <a:lumMod val="75000"/>
                  </a:schemeClr>
                </a:solidFill>
                <a:latin typeface="+mn-lt"/>
              </a:rPr>
              <a:t>(CAMPO&gt;=0);</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335988693"/>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2857499" y="13648"/>
            <a:ext cx="83463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2 – Tipos de datos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034723"/>
            <a:ext cx="11848019" cy="5654835"/>
          </a:xfrm>
          <a:prstGeom prst="rect">
            <a:avLst/>
          </a:prstGeom>
        </p:spPr>
        <p:txBody>
          <a:bodyPr/>
          <a:lstStyle/>
          <a:p>
            <a:pPr lvl="0" algn="just" fontAlgn="auto">
              <a:spcAft>
                <a:spcPts val="0"/>
              </a:spcAft>
              <a:defRPr/>
            </a:pPr>
            <a:r>
              <a:rPr lang="es-CO" sz="1600" dirty="0" err="1" smtClean="0">
                <a:solidFill>
                  <a:schemeClr val="tx2">
                    <a:lumMod val="75000"/>
                  </a:schemeClr>
                </a:solidFill>
                <a:latin typeface="+mn-lt"/>
              </a:rPr>
              <a:t>Sql</a:t>
            </a:r>
            <a:r>
              <a:rPr lang="es-CO" sz="1600" dirty="0" smtClean="0">
                <a:solidFill>
                  <a:schemeClr val="tx2">
                    <a:lumMod val="75000"/>
                  </a:schemeClr>
                </a:solidFill>
                <a:latin typeface="+mn-lt"/>
              </a:rPr>
              <a:t> Server permite almacenar valores </a:t>
            </a:r>
            <a:r>
              <a:rPr lang="es-CO" sz="1600" b="1" dirty="0" smtClean="0">
                <a:solidFill>
                  <a:schemeClr val="tx2">
                    <a:lumMod val="75000"/>
                  </a:schemeClr>
                </a:solidFill>
                <a:latin typeface="+mn-lt"/>
              </a:rPr>
              <a:t>numéricos exactos</a:t>
            </a:r>
            <a:r>
              <a:rPr lang="es-CO" sz="1600" dirty="0" smtClean="0">
                <a:solidFill>
                  <a:schemeClr val="tx2">
                    <a:lumMod val="75000"/>
                  </a:schemeClr>
                </a:solidFill>
                <a:latin typeface="+mn-lt"/>
              </a:rPr>
              <a:t> que utilizan datos enteros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p:txBody>
      </p:sp>
      <p:graphicFrame>
        <p:nvGraphicFramePr>
          <p:cNvPr id="3" name="Tabla 2"/>
          <p:cNvGraphicFramePr>
            <a:graphicFrameLocks noGrp="1"/>
          </p:cNvGraphicFramePr>
          <p:nvPr>
            <p:extLst>
              <p:ext uri="{D42A27DB-BD31-4B8C-83A1-F6EECF244321}">
                <p14:modId xmlns:p14="http://schemas.microsoft.com/office/powerpoint/2010/main" val="761513453"/>
              </p:ext>
            </p:extLst>
          </p:nvPr>
        </p:nvGraphicFramePr>
        <p:xfrm>
          <a:off x="304809" y="1898153"/>
          <a:ext cx="11550307" cy="3211830"/>
        </p:xfrm>
        <a:graphic>
          <a:graphicData uri="http://schemas.openxmlformats.org/drawingml/2006/table">
            <a:tbl>
              <a:tblPr>
                <a:tableStyleId>{5C22544A-7EE6-4342-B048-85BDC9FD1C3A}</a:tableStyleId>
              </a:tblPr>
              <a:tblGrid>
                <a:gridCol w="2037339"/>
                <a:gridCol w="4652209"/>
                <a:gridCol w="4860759"/>
              </a:tblGrid>
              <a:tr h="0">
                <a:tc>
                  <a:txBody>
                    <a:bodyPr/>
                    <a:lstStyle/>
                    <a:p>
                      <a:pPr marL="0" algn="l" defTabSz="457200" rtl="0" eaLnBrk="1" fontAlgn="ctr" latinLnBrk="0" hangingPunct="1"/>
                      <a:r>
                        <a:rPr lang="es-CO" sz="1400" kern="1200" dirty="0">
                          <a:solidFill>
                            <a:schemeClr val="bg1"/>
                          </a:solidFill>
                          <a:latin typeface="+mn-lt"/>
                          <a:ea typeface="+mn-ea"/>
                          <a:cs typeface="+mn-cs"/>
                        </a:rPr>
                        <a:t>Tipo de datos </a:t>
                      </a:r>
                    </a:p>
                  </a:txBody>
                  <a:tcPr marL="12700" marR="12700" marT="9525" marB="0" anchor="ctr">
                    <a:solidFill>
                      <a:schemeClr val="accent1"/>
                    </a:solidFill>
                  </a:tcPr>
                </a:tc>
                <a:tc>
                  <a:txBody>
                    <a:bodyPr/>
                    <a:lstStyle/>
                    <a:p>
                      <a:pPr marL="0" algn="l" defTabSz="457200" rtl="0" eaLnBrk="1" fontAlgn="ctr" latinLnBrk="0" hangingPunct="1"/>
                      <a:r>
                        <a:rPr lang="es-CO" sz="1400" kern="1200" dirty="0">
                          <a:solidFill>
                            <a:schemeClr val="bg1"/>
                          </a:solidFill>
                          <a:latin typeface="+mn-lt"/>
                          <a:ea typeface="+mn-ea"/>
                          <a:cs typeface="+mn-cs"/>
                        </a:rPr>
                        <a:t>Intervalo </a:t>
                      </a:r>
                    </a:p>
                  </a:txBody>
                  <a:tcPr marL="12700" marR="12700" marT="9525" marB="0" anchor="ctr">
                    <a:solidFill>
                      <a:schemeClr val="accent1"/>
                    </a:solidFill>
                  </a:tcPr>
                </a:tc>
                <a:tc>
                  <a:txBody>
                    <a:bodyPr/>
                    <a:lstStyle/>
                    <a:p>
                      <a:pPr marL="0" algn="l" defTabSz="457200" rtl="0" eaLnBrk="1" fontAlgn="ctr" latinLnBrk="0" hangingPunct="1"/>
                      <a:r>
                        <a:rPr lang="es-CO" sz="1400" kern="1200" dirty="0">
                          <a:solidFill>
                            <a:schemeClr val="bg1"/>
                          </a:solidFill>
                          <a:latin typeface="+mn-lt"/>
                          <a:ea typeface="+mn-ea"/>
                          <a:cs typeface="+mn-cs"/>
                        </a:rPr>
                        <a:t>Almacenamiento </a:t>
                      </a:r>
                    </a:p>
                  </a:txBody>
                  <a:tcPr marL="12700" marR="12700" marT="9525" marB="0" anchor="ctr">
                    <a:solidFill>
                      <a:schemeClr val="accent1"/>
                    </a:solidFill>
                  </a:tcPr>
                </a:tc>
              </a:tr>
              <a:tr h="381000">
                <a:tc>
                  <a:txBody>
                    <a:bodyPr/>
                    <a:lstStyle/>
                    <a:p>
                      <a:pPr marL="0" algn="l" defTabSz="457200" rtl="0" eaLnBrk="1" fontAlgn="ctr" latinLnBrk="0" hangingPunct="1"/>
                      <a:r>
                        <a:rPr lang="es-CO" sz="1400" kern="1200" dirty="0" err="1">
                          <a:solidFill>
                            <a:schemeClr val="tx2">
                              <a:lumMod val="75000"/>
                            </a:schemeClr>
                          </a:solidFill>
                          <a:latin typeface="+mn-lt"/>
                          <a:ea typeface="+mn-ea"/>
                          <a:cs typeface="+mn-cs"/>
                        </a:rPr>
                        <a:t>bigint</a:t>
                      </a:r>
                      <a:r>
                        <a:rPr lang="es-CO" sz="1400" kern="1200" dirty="0">
                          <a:solidFill>
                            <a:schemeClr val="tx2">
                              <a:lumMod val="75000"/>
                            </a:schemeClr>
                          </a:solidFill>
                          <a:latin typeface="+mn-lt"/>
                          <a:ea typeface="+mn-ea"/>
                          <a:cs typeface="+mn-cs"/>
                        </a:rPr>
                        <a:t> </a:t>
                      </a:r>
                    </a:p>
                  </a:txBody>
                  <a:tcPr marL="12700" marR="12700" marT="9525" marB="0" anchor="ctr"/>
                </a:tc>
                <a:tc>
                  <a:txBody>
                    <a:bodyPr/>
                    <a:lstStyle/>
                    <a:p>
                      <a:pPr marL="0" algn="l" defTabSz="457200" rtl="0" eaLnBrk="1" fontAlgn="ctr" latinLnBrk="0" hangingPunct="1"/>
                      <a:r>
                        <a:rPr lang="pt-BR" sz="1400" kern="1200" dirty="0">
                          <a:solidFill>
                            <a:schemeClr val="tx2">
                              <a:lumMod val="75000"/>
                            </a:schemeClr>
                          </a:solidFill>
                          <a:latin typeface="+mn-lt"/>
                          <a:ea typeface="+mn-ea"/>
                          <a:cs typeface="+mn-cs"/>
                        </a:rPr>
                        <a:t>De -2^63 (-9.223.372.036.854.775.808) a 2^63-1 (9.223.372.036.854.775.807) </a:t>
                      </a:r>
                    </a:p>
                  </a:txBody>
                  <a:tcPr marL="12700" marR="12700" marT="9525" marB="0" anchor="ctr"/>
                </a:tc>
                <a:tc>
                  <a:txBody>
                    <a:bodyPr/>
                    <a:lstStyle/>
                    <a:p>
                      <a:pPr marL="0" algn="l" defTabSz="457200" rtl="0" eaLnBrk="1" fontAlgn="ctr" latinLnBrk="0" hangingPunct="1"/>
                      <a:r>
                        <a:rPr lang="es-CO" sz="1400" kern="1200" dirty="0">
                          <a:solidFill>
                            <a:schemeClr val="tx2">
                              <a:lumMod val="75000"/>
                            </a:schemeClr>
                          </a:solidFill>
                          <a:latin typeface="+mn-lt"/>
                          <a:ea typeface="+mn-ea"/>
                          <a:cs typeface="+mn-cs"/>
                        </a:rPr>
                        <a:t>8 bytes </a:t>
                      </a:r>
                    </a:p>
                  </a:txBody>
                  <a:tcPr marL="12700" marR="12700" marT="9525" marB="0" anchor="ctr"/>
                </a:tc>
              </a:tr>
              <a:tr h="381000">
                <a:tc>
                  <a:txBody>
                    <a:bodyPr/>
                    <a:lstStyle/>
                    <a:p>
                      <a:pPr marL="0" algn="l" defTabSz="457200" rtl="0" eaLnBrk="1" fontAlgn="ctr" latinLnBrk="0" hangingPunct="1"/>
                      <a:r>
                        <a:rPr lang="es-CO" sz="1400" kern="1200" dirty="0" err="1">
                          <a:solidFill>
                            <a:schemeClr val="tx2">
                              <a:lumMod val="75000"/>
                            </a:schemeClr>
                          </a:solidFill>
                          <a:latin typeface="+mn-lt"/>
                          <a:ea typeface="+mn-ea"/>
                          <a:cs typeface="+mn-cs"/>
                        </a:rPr>
                        <a:t>int</a:t>
                      </a:r>
                      <a:r>
                        <a:rPr lang="es-CO" sz="1400" kern="1200" dirty="0">
                          <a:solidFill>
                            <a:schemeClr val="tx2">
                              <a:lumMod val="75000"/>
                            </a:schemeClr>
                          </a:solidFill>
                          <a:latin typeface="+mn-lt"/>
                          <a:ea typeface="+mn-ea"/>
                          <a:cs typeface="+mn-cs"/>
                        </a:rPr>
                        <a:t> </a:t>
                      </a:r>
                    </a:p>
                  </a:txBody>
                  <a:tcPr marL="12700" marR="12700" marT="9525" marB="0" anchor="ctr"/>
                </a:tc>
                <a:tc>
                  <a:txBody>
                    <a:bodyPr/>
                    <a:lstStyle/>
                    <a:p>
                      <a:pPr marL="0" algn="l" defTabSz="457200" rtl="0" eaLnBrk="1" fontAlgn="ctr" latinLnBrk="0" hangingPunct="1"/>
                      <a:r>
                        <a:rPr lang="pt-BR" sz="1400" kern="1200" dirty="0">
                          <a:solidFill>
                            <a:schemeClr val="tx2">
                              <a:lumMod val="75000"/>
                            </a:schemeClr>
                          </a:solidFill>
                          <a:latin typeface="+mn-lt"/>
                          <a:ea typeface="+mn-ea"/>
                          <a:cs typeface="+mn-cs"/>
                        </a:rPr>
                        <a:t>De -2^31 (-2.147.483.648) a 2^31-1 (2.147.483.647) </a:t>
                      </a:r>
                    </a:p>
                  </a:txBody>
                  <a:tcPr marL="12700" marR="12700" marT="9525" marB="0" anchor="ctr"/>
                </a:tc>
                <a:tc>
                  <a:txBody>
                    <a:bodyPr/>
                    <a:lstStyle/>
                    <a:p>
                      <a:pPr marL="0" algn="l" defTabSz="457200" rtl="0" eaLnBrk="1" fontAlgn="ctr" latinLnBrk="0" hangingPunct="1"/>
                      <a:r>
                        <a:rPr lang="es-CO" sz="1400" kern="1200" dirty="0">
                          <a:solidFill>
                            <a:schemeClr val="tx2">
                              <a:lumMod val="75000"/>
                            </a:schemeClr>
                          </a:solidFill>
                          <a:latin typeface="+mn-lt"/>
                          <a:ea typeface="+mn-ea"/>
                          <a:cs typeface="+mn-cs"/>
                        </a:rPr>
                        <a:t>4 bytes </a:t>
                      </a:r>
                    </a:p>
                  </a:txBody>
                  <a:tcPr marL="12700" marR="12700" marT="9525" marB="0" anchor="ctr"/>
                </a:tc>
              </a:tr>
              <a:tr h="190500">
                <a:tc>
                  <a:txBody>
                    <a:bodyPr/>
                    <a:lstStyle/>
                    <a:p>
                      <a:pPr marL="0" algn="l" defTabSz="457200" rtl="0" eaLnBrk="1" fontAlgn="ctr" latinLnBrk="0" hangingPunct="1"/>
                      <a:r>
                        <a:rPr lang="es-CO" sz="1400" kern="1200">
                          <a:solidFill>
                            <a:schemeClr val="tx2">
                              <a:lumMod val="75000"/>
                            </a:schemeClr>
                          </a:solidFill>
                          <a:latin typeface="+mn-lt"/>
                          <a:ea typeface="+mn-ea"/>
                          <a:cs typeface="+mn-cs"/>
                        </a:rPr>
                        <a:t>smallint </a:t>
                      </a:r>
                    </a:p>
                  </a:txBody>
                  <a:tcPr marL="12700" marR="12700" marT="9525" marB="0" anchor="ctr"/>
                </a:tc>
                <a:tc>
                  <a:txBody>
                    <a:bodyPr/>
                    <a:lstStyle/>
                    <a:p>
                      <a:pPr marL="0" algn="l" defTabSz="457200" rtl="0" eaLnBrk="1" fontAlgn="ctr" latinLnBrk="0" hangingPunct="1"/>
                      <a:r>
                        <a:rPr lang="pt-BR" sz="1400" kern="1200" dirty="0">
                          <a:solidFill>
                            <a:schemeClr val="tx2">
                              <a:lumMod val="75000"/>
                            </a:schemeClr>
                          </a:solidFill>
                          <a:latin typeface="+mn-lt"/>
                          <a:ea typeface="+mn-ea"/>
                          <a:cs typeface="+mn-cs"/>
                        </a:rPr>
                        <a:t>De -2^15 (-32.768) a 2^15-1 (32.767) </a:t>
                      </a:r>
                    </a:p>
                  </a:txBody>
                  <a:tcPr marL="12700" marR="12700" marT="9525" marB="0" anchor="ctr"/>
                </a:tc>
                <a:tc>
                  <a:txBody>
                    <a:bodyPr/>
                    <a:lstStyle/>
                    <a:p>
                      <a:pPr marL="0" algn="l" defTabSz="457200" rtl="0" eaLnBrk="1" fontAlgn="ctr" latinLnBrk="0" hangingPunct="1"/>
                      <a:r>
                        <a:rPr lang="es-CO" sz="1400" kern="1200">
                          <a:solidFill>
                            <a:schemeClr val="tx2">
                              <a:lumMod val="75000"/>
                            </a:schemeClr>
                          </a:solidFill>
                          <a:latin typeface="+mn-lt"/>
                          <a:ea typeface="+mn-ea"/>
                          <a:cs typeface="+mn-cs"/>
                        </a:rPr>
                        <a:t>2 bytes </a:t>
                      </a:r>
                    </a:p>
                  </a:txBody>
                  <a:tcPr marL="12700" marR="12700" marT="9525" marB="0" anchor="ctr"/>
                </a:tc>
              </a:tr>
              <a:tr h="190500">
                <a:tc>
                  <a:txBody>
                    <a:bodyPr/>
                    <a:lstStyle/>
                    <a:p>
                      <a:pPr marL="0" algn="l" defTabSz="457200" rtl="0" eaLnBrk="1" fontAlgn="ctr" latinLnBrk="0" hangingPunct="1"/>
                      <a:r>
                        <a:rPr lang="es-CO" sz="1400" kern="1200">
                          <a:solidFill>
                            <a:schemeClr val="tx2">
                              <a:lumMod val="75000"/>
                            </a:schemeClr>
                          </a:solidFill>
                          <a:latin typeface="+mn-lt"/>
                          <a:ea typeface="+mn-ea"/>
                          <a:cs typeface="+mn-cs"/>
                        </a:rPr>
                        <a:t>tinyint </a:t>
                      </a:r>
                    </a:p>
                  </a:txBody>
                  <a:tcPr marL="12700" marR="12700" marT="9525" marB="0" anchor="ctr"/>
                </a:tc>
                <a:tc>
                  <a:txBody>
                    <a:bodyPr/>
                    <a:lstStyle/>
                    <a:p>
                      <a:pPr marL="0" algn="l" defTabSz="457200" rtl="0" eaLnBrk="1" fontAlgn="ctr" latinLnBrk="0" hangingPunct="1"/>
                      <a:r>
                        <a:rPr lang="es-CO" sz="1400" kern="1200" dirty="0">
                          <a:solidFill>
                            <a:schemeClr val="tx2">
                              <a:lumMod val="75000"/>
                            </a:schemeClr>
                          </a:solidFill>
                          <a:latin typeface="+mn-lt"/>
                          <a:ea typeface="+mn-ea"/>
                          <a:cs typeface="+mn-cs"/>
                        </a:rPr>
                        <a:t>De 0 a 255 </a:t>
                      </a:r>
                    </a:p>
                  </a:txBody>
                  <a:tcPr marL="12700" marR="12700" marT="9525" marB="0" anchor="ctr"/>
                </a:tc>
                <a:tc>
                  <a:txBody>
                    <a:bodyPr/>
                    <a:lstStyle/>
                    <a:p>
                      <a:pPr marL="0" algn="l" defTabSz="457200" rtl="0" eaLnBrk="1" fontAlgn="ctr" latinLnBrk="0" hangingPunct="1"/>
                      <a:r>
                        <a:rPr lang="es-CO" sz="1400" kern="1200" dirty="0">
                          <a:solidFill>
                            <a:schemeClr val="tx2">
                              <a:lumMod val="75000"/>
                            </a:schemeClr>
                          </a:solidFill>
                          <a:latin typeface="+mn-lt"/>
                          <a:ea typeface="+mn-ea"/>
                          <a:cs typeface="+mn-cs"/>
                        </a:rPr>
                        <a:t>1 byte  </a:t>
                      </a:r>
                    </a:p>
                  </a:txBody>
                  <a:tcPr marL="12700" marR="12700" marT="9525" marB="0" anchor="ctr"/>
                </a:tc>
              </a:tr>
              <a:tr h="190500">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bit</a:t>
                      </a:r>
                      <a:endParaRPr lang="es-CO" sz="1400" kern="1200" dirty="0">
                        <a:solidFill>
                          <a:schemeClr val="tx2">
                            <a:lumMod val="75000"/>
                          </a:schemeClr>
                        </a:solidFill>
                        <a:latin typeface="+mn-lt"/>
                        <a:ea typeface="+mn-ea"/>
                        <a:cs typeface="+mn-cs"/>
                      </a:endParaRPr>
                    </a:p>
                  </a:txBody>
                  <a:tcPr marL="12700" marR="12700" marT="9525" marB="0" anchor="ctr"/>
                </a:tc>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Puede aceptar 0, 1 o NULL</a:t>
                      </a:r>
                      <a:endParaRPr lang="es-CO" sz="1400" kern="1200" dirty="0">
                        <a:solidFill>
                          <a:schemeClr val="tx2">
                            <a:lumMod val="75000"/>
                          </a:schemeClr>
                        </a:solidFill>
                        <a:latin typeface="+mn-lt"/>
                        <a:ea typeface="+mn-ea"/>
                        <a:cs typeface="+mn-cs"/>
                      </a:endParaRPr>
                    </a:p>
                  </a:txBody>
                  <a:tcPr marL="12700" marR="12700" marT="9525" marB="0" anchor="ctr"/>
                </a:tc>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Optimiza almacenamiento.  Si una</a:t>
                      </a:r>
                      <a:r>
                        <a:rPr lang="es-CO" sz="1400" kern="1200" baseline="0" dirty="0" smtClean="0">
                          <a:solidFill>
                            <a:schemeClr val="tx2">
                              <a:lumMod val="75000"/>
                            </a:schemeClr>
                          </a:solidFill>
                          <a:latin typeface="+mn-lt"/>
                          <a:ea typeface="+mn-ea"/>
                          <a:cs typeface="+mn-cs"/>
                        </a:rPr>
                        <a:t> tabla tiene 8 campos tipo bit o menos éstas se almacenan como un byte.</a:t>
                      </a:r>
                      <a:endParaRPr lang="es-CO" sz="1400" kern="1200" dirty="0">
                        <a:solidFill>
                          <a:schemeClr val="tx2">
                            <a:lumMod val="75000"/>
                          </a:schemeClr>
                        </a:solidFill>
                        <a:latin typeface="+mn-lt"/>
                        <a:ea typeface="+mn-ea"/>
                        <a:cs typeface="+mn-cs"/>
                      </a:endParaRPr>
                    </a:p>
                  </a:txBody>
                  <a:tcPr marL="12700" marR="12700" marT="9525" marB="0" anchor="ctr"/>
                </a:tc>
              </a:tr>
              <a:tr h="190500">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Decimal y </a:t>
                      </a:r>
                      <a:r>
                        <a:rPr lang="es-CO" sz="1400" kern="1200" dirty="0" err="1" smtClean="0">
                          <a:solidFill>
                            <a:schemeClr val="tx2">
                              <a:lumMod val="75000"/>
                            </a:schemeClr>
                          </a:solidFill>
                          <a:latin typeface="+mn-lt"/>
                          <a:ea typeface="+mn-ea"/>
                          <a:cs typeface="+mn-cs"/>
                        </a:rPr>
                        <a:t>Numeric</a:t>
                      </a:r>
                      <a:endParaRPr lang="es-CO" sz="1400" kern="1200" dirty="0">
                        <a:solidFill>
                          <a:schemeClr val="tx2">
                            <a:lumMod val="75000"/>
                          </a:schemeClr>
                        </a:solidFill>
                        <a:latin typeface="+mn-lt"/>
                        <a:ea typeface="+mn-ea"/>
                        <a:cs typeface="+mn-cs"/>
                      </a:endParaRPr>
                    </a:p>
                  </a:txBody>
                  <a:tcPr marL="12700" marR="12700" marT="9525" marB="0" anchor="ctr"/>
                </a:tc>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Números de precisión y escala fija. Máximo 10^38 +1 y 10^38 – 1.</a:t>
                      </a:r>
                    </a:p>
                    <a:p>
                      <a:pPr marL="0" algn="l" defTabSz="457200" rtl="0" eaLnBrk="1" fontAlgn="ctr" latinLnBrk="0" hangingPunct="1"/>
                      <a:r>
                        <a:rPr lang="es-CO" sz="1400" kern="1200" dirty="0" smtClean="0">
                          <a:solidFill>
                            <a:schemeClr val="tx2">
                              <a:lumMod val="75000"/>
                            </a:schemeClr>
                          </a:solidFill>
                          <a:latin typeface="+mn-lt"/>
                          <a:ea typeface="+mn-ea"/>
                          <a:cs typeface="+mn-cs"/>
                        </a:rPr>
                        <a:t>Decimal(</a:t>
                      </a:r>
                      <a:r>
                        <a:rPr lang="es-CO" sz="1400" kern="1200" dirty="0" err="1" smtClean="0">
                          <a:solidFill>
                            <a:schemeClr val="tx2">
                              <a:lumMod val="75000"/>
                            </a:schemeClr>
                          </a:solidFill>
                          <a:latin typeface="+mn-lt"/>
                          <a:ea typeface="+mn-ea"/>
                          <a:cs typeface="+mn-cs"/>
                        </a:rPr>
                        <a:t>p,s</a:t>
                      </a:r>
                      <a:r>
                        <a:rPr lang="es-CO" sz="1400" kern="1200" dirty="0" smtClean="0">
                          <a:solidFill>
                            <a:schemeClr val="tx2">
                              <a:lumMod val="75000"/>
                            </a:schemeClr>
                          </a:solidFill>
                          <a:latin typeface="+mn-lt"/>
                          <a:ea typeface="+mn-ea"/>
                          <a:cs typeface="+mn-cs"/>
                        </a:rPr>
                        <a:t>)</a:t>
                      </a:r>
                      <a:r>
                        <a:rPr lang="es-CO" sz="1400" kern="1200" baseline="0" dirty="0" smtClean="0">
                          <a:solidFill>
                            <a:schemeClr val="tx2">
                              <a:lumMod val="75000"/>
                            </a:schemeClr>
                          </a:solidFill>
                          <a:latin typeface="+mn-lt"/>
                          <a:ea typeface="+mn-ea"/>
                          <a:cs typeface="+mn-cs"/>
                        </a:rPr>
                        <a:t> y </a:t>
                      </a:r>
                      <a:r>
                        <a:rPr lang="es-CO" sz="1400" kern="1200" baseline="0" dirty="0" err="1" smtClean="0">
                          <a:solidFill>
                            <a:schemeClr val="tx2">
                              <a:lumMod val="75000"/>
                            </a:schemeClr>
                          </a:solidFill>
                          <a:latin typeface="+mn-lt"/>
                          <a:ea typeface="+mn-ea"/>
                          <a:cs typeface="+mn-cs"/>
                        </a:rPr>
                        <a:t>Numeric</a:t>
                      </a:r>
                      <a:r>
                        <a:rPr lang="es-CO" sz="1400" kern="1200" baseline="0" dirty="0" smtClean="0">
                          <a:solidFill>
                            <a:schemeClr val="tx2">
                              <a:lumMod val="75000"/>
                            </a:schemeClr>
                          </a:solidFill>
                          <a:latin typeface="+mn-lt"/>
                          <a:ea typeface="+mn-ea"/>
                          <a:cs typeface="+mn-cs"/>
                        </a:rPr>
                        <a:t> (</a:t>
                      </a:r>
                      <a:r>
                        <a:rPr lang="es-CO" sz="1400" kern="1200" baseline="0" dirty="0" err="1" smtClean="0">
                          <a:solidFill>
                            <a:schemeClr val="tx2">
                              <a:lumMod val="75000"/>
                            </a:schemeClr>
                          </a:solidFill>
                          <a:latin typeface="+mn-lt"/>
                          <a:ea typeface="+mn-ea"/>
                          <a:cs typeface="+mn-cs"/>
                        </a:rPr>
                        <a:t>p,s</a:t>
                      </a:r>
                      <a:r>
                        <a:rPr lang="es-CO" sz="1400" kern="1200" baseline="0" dirty="0" smtClean="0">
                          <a:solidFill>
                            <a:schemeClr val="tx2">
                              <a:lumMod val="75000"/>
                            </a:schemeClr>
                          </a:solidFill>
                          <a:latin typeface="+mn-lt"/>
                          <a:ea typeface="+mn-ea"/>
                          <a:cs typeface="+mn-cs"/>
                        </a:rPr>
                        <a:t>).</a:t>
                      </a:r>
                    </a:p>
                    <a:p>
                      <a:pPr marL="0" algn="l" defTabSz="457200" rtl="0" eaLnBrk="1" fontAlgn="ctr" latinLnBrk="0" hangingPunct="1"/>
                      <a:r>
                        <a:rPr lang="es-CO" sz="1400" kern="1200" baseline="0" dirty="0" smtClean="0">
                          <a:solidFill>
                            <a:schemeClr val="tx2">
                              <a:lumMod val="75000"/>
                            </a:schemeClr>
                          </a:solidFill>
                          <a:latin typeface="+mn-lt"/>
                          <a:ea typeface="+mn-ea"/>
                          <a:cs typeface="+mn-cs"/>
                        </a:rPr>
                        <a:t>P: número total máximo de dígitos que almacenará. Precisión máxima 38.</a:t>
                      </a:r>
                    </a:p>
                    <a:p>
                      <a:pPr marL="0" algn="l" defTabSz="457200" rtl="0" eaLnBrk="1" fontAlgn="ctr" latinLnBrk="0" hangingPunct="1"/>
                      <a:r>
                        <a:rPr lang="es-CO" sz="1400" kern="1200" baseline="0" dirty="0" smtClean="0">
                          <a:solidFill>
                            <a:schemeClr val="tx2">
                              <a:lumMod val="75000"/>
                            </a:schemeClr>
                          </a:solidFill>
                          <a:latin typeface="+mn-lt"/>
                          <a:ea typeface="+mn-ea"/>
                          <a:cs typeface="+mn-cs"/>
                        </a:rPr>
                        <a:t>S: número de dígitos decimales y se extrae de P.</a:t>
                      </a:r>
                      <a:endParaRPr lang="es-CO" sz="1400" kern="1200" dirty="0">
                        <a:solidFill>
                          <a:schemeClr val="tx2">
                            <a:lumMod val="75000"/>
                          </a:schemeClr>
                        </a:solidFill>
                        <a:latin typeface="+mn-lt"/>
                        <a:ea typeface="+mn-ea"/>
                        <a:cs typeface="+mn-cs"/>
                      </a:endParaRPr>
                    </a:p>
                  </a:txBody>
                  <a:tcPr marL="12700" marR="12700" marT="9525" marB="0" anchor="ctr"/>
                </a:tc>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1</a:t>
                      </a:r>
                      <a:r>
                        <a:rPr lang="es-CO" sz="1400" kern="1200" baseline="0" dirty="0" smtClean="0">
                          <a:solidFill>
                            <a:schemeClr val="tx2">
                              <a:lumMod val="75000"/>
                            </a:schemeClr>
                          </a:solidFill>
                          <a:latin typeface="+mn-lt"/>
                          <a:ea typeface="+mn-ea"/>
                          <a:cs typeface="+mn-cs"/>
                        </a:rPr>
                        <a:t> &lt;= P &lt;= 9             5 bytes</a:t>
                      </a:r>
                    </a:p>
                    <a:p>
                      <a:pPr marL="0" marR="0" indent="0" algn="l" defTabSz="457200" rtl="0" eaLnBrk="1" fontAlgn="ctr" latinLnBrk="0" hangingPunct="1">
                        <a:lnSpc>
                          <a:spcPct val="100000"/>
                        </a:lnSpc>
                        <a:spcBef>
                          <a:spcPts val="0"/>
                        </a:spcBef>
                        <a:spcAft>
                          <a:spcPts val="0"/>
                        </a:spcAft>
                        <a:buClrTx/>
                        <a:buSzTx/>
                        <a:buFontTx/>
                        <a:buNone/>
                        <a:tabLst/>
                        <a:defRPr/>
                      </a:pPr>
                      <a:r>
                        <a:rPr lang="es-CO" sz="1400" kern="1200" dirty="0" smtClean="0">
                          <a:solidFill>
                            <a:schemeClr val="tx2">
                              <a:lumMod val="75000"/>
                            </a:schemeClr>
                          </a:solidFill>
                          <a:latin typeface="+mn-lt"/>
                          <a:ea typeface="+mn-ea"/>
                          <a:cs typeface="+mn-cs"/>
                        </a:rPr>
                        <a:t>10</a:t>
                      </a:r>
                      <a:r>
                        <a:rPr lang="es-CO" sz="1400" kern="1200" baseline="0" dirty="0" smtClean="0">
                          <a:solidFill>
                            <a:schemeClr val="tx2">
                              <a:lumMod val="75000"/>
                            </a:schemeClr>
                          </a:solidFill>
                          <a:latin typeface="+mn-lt"/>
                          <a:ea typeface="+mn-ea"/>
                          <a:cs typeface="+mn-cs"/>
                        </a:rPr>
                        <a:t> &lt;= P &lt;= 19        9 bytes</a:t>
                      </a:r>
                    </a:p>
                    <a:p>
                      <a:pPr marL="0" marR="0" indent="0" algn="l" defTabSz="457200" rtl="0" eaLnBrk="1" fontAlgn="ctr" latinLnBrk="0" hangingPunct="1">
                        <a:lnSpc>
                          <a:spcPct val="100000"/>
                        </a:lnSpc>
                        <a:spcBef>
                          <a:spcPts val="0"/>
                        </a:spcBef>
                        <a:spcAft>
                          <a:spcPts val="0"/>
                        </a:spcAft>
                        <a:buClrTx/>
                        <a:buSzTx/>
                        <a:buFontTx/>
                        <a:buNone/>
                        <a:tabLst/>
                        <a:defRPr/>
                      </a:pPr>
                      <a:r>
                        <a:rPr lang="es-CO" sz="1400" kern="1200" dirty="0" smtClean="0">
                          <a:solidFill>
                            <a:schemeClr val="tx2">
                              <a:lumMod val="75000"/>
                            </a:schemeClr>
                          </a:solidFill>
                          <a:latin typeface="+mn-lt"/>
                          <a:ea typeface="+mn-ea"/>
                          <a:cs typeface="+mn-cs"/>
                        </a:rPr>
                        <a:t>20</a:t>
                      </a:r>
                      <a:r>
                        <a:rPr lang="es-CO" sz="1400" kern="1200" baseline="0" dirty="0" smtClean="0">
                          <a:solidFill>
                            <a:schemeClr val="tx2">
                              <a:lumMod val="75000"/>
                            </a:schemeClr>
                          </a:solidFill>
                          <a:latin typeface="+mn-lt"/>
                          <a:ea typeface="+mn-ea"/>
                          <a:cs typeface="+mn-cs"/>
                        </a:rPr>
                        <a:t> &lt;= P &lt;= 28      13 bytes</a:t>
                      </a:r>
                    </a:p>
                    <a:p>
                      <a:pPr marL="0" marR="0" indent="0" algn="l" defTabSz="457200" rtl="0" eaLnBrk="1" fontAlgn="ctr" latinLnBrk="0" hangingPunct="1">
                        <a:lnSpc>
                          <a:spcPct val="100000"/>
                        </a:lnSpc>
                        <a:spcBef>
                          <a:spcPts val="0"/>
                        </a:spcBef>
                        <a:spcAft>
                          <a:spcPts val="0"/>
                        </a:spcAft>
                        <a:buClrTx/>
                        <a:buSzTx/>
                        <a:buFontTx/>
                        <a:buNone/>
                        <a:tabLst/>
                        <a:defRPr/>
                      </a:pPr>
                      <a:r>
                        <a:rPr lang="es-CO" sz="1400" kern="1200" dirty="0" smtClean="0">
                          <a:solidFill>
                            <a:schemeClr val="tx2">
                              <a:lumMod val="75000"/>
                            </a:schemeClr>
                          </a:solidFill>
                          <a:latin typeface="+mn-lt"/>
                          <a:ea typeface="+mn-ea"/>
                          <a:cs typeface="+mn-cs"/>
                        </a:rPr>
                        <a:t>29</a:t>
                      </a:r>
                      <a:r>
                        <a:rPr lang="es-CO" sz="1400" kern="1200" baseline="0" dirty="0" smtClean="0">
                          <a:solidFill>
                            <a:schemeClr val="tx2">
                              <a:lumMod val="75000"/>
                            </a:schemeClr>
                          </a:solidFill>
                          <a:latin typeface="+mn-lt"/>
                          <a:ea typeface="+mn-ea"/>
                          <a:cs typeface="+mn-cs"/>
                        </a:rPr>
                        <a:t> &lt;= P &lt;= 38      17 bytes</a:t>
                      </a:r>
                    </a:p>
                  </a:txBody>
                  <a:tcPr marL="12700" marR="12700" marT="9525" marB="0" anchor="ctr"/>
                </a:tc>
              </a:tr>
            </a:tbl>
          </a:graphicData>
        </a:graphic>
      </p:graphicFrame>
    </p:spTree>
    <p:extLst>
      <p:ext uri="{BB962C8B-B14F-4D97-AF65-F5344CB8AC3E}">
        <p14:creationId xmlns:p14="http://schemas.microsoft.com/office/powerpoint/2010/main" val="703874898"/>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765299" y="13648"/>
            <a:ext cx="94385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16- Integridad</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Otros ejemplos: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check</a:t>
            </a:r>
            <a:r>
              <a:rPr lang="es-CO" sz="1600" dirty="0">
                <a:solidFill>
                  <a:schemeClr val="tx2">
                    <a:lumMod val="75000"/>
                  </a:schemeClr>
                </a:solidFill>
                <a:latin typeface="+mn-lt"/>
              </a:rPr>
              <a:t> (CAMPO </a:t>
            </a:r>
            <a:r>
              <a:rPr lang="es-CO" sz="1600" dirty="0" err="1">
                <a:solidFill>
                  <a:schemeClr val="tx2">
                    <a:lumMod val="75000"/>
                  </a:schemeClr>
                </a:solidFill>
                <a:latin typeface="+mn-lt"/>
              </a:rPr>
              <a:t>like</a:t>
            </a:r>
            <a:r>
              <a:rPr lang="es-CO" sz="1600" dirty="0">
                <a:solidFill>
                  <a:schemeClr val="tx2">
                    <a:lumMod val="75000"/>
                  </a:schemeClr>
                </a:solidFill>
                <a:latin typeface="+mn-lt"/>
              </a:rPr>
              <a:t> '[A-Z][A-Z][0-9][0-9]');</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it-IT" sz="1600" dirty="0">
                <a:solidFill>
                  <a:schemeClr val="tx2">
                    <a:lumMod val="75000"/>
                  </a:schemeClr>
                </a:solidFill>
                <a:latin typeface="+mn-lt"/>
              </a:rPr>
              <a:t>check (CAMPO in ('lunes','miercoles','viernes</a:t>
            </a:r>
            <a:r>
              <a:rPr lang="it-IT" sz="1600" dirty="0" smtClean="0">
                <a:solidFill>
                  <a:schemeClr val="tx2">
                    <a:lumMod val="75000"/>
                  </a:schemeClr>
                </a:solidFill>
                <a:latin typeface="+mn-lt"/>
              </a:rPr>
              <a:t>'));</a:t>
            </a:r>
          </a:p>
          <a:p>
            <a:pPr lvl="0" algn="just" fontAlgn="auto">
              <a:spcAft>
                <a:spcPts val="0"/>
              </a:spcAft>
              <a:defRPr/>
            </a:pPr>
            <a:endParaRPr lang="it-IT" sz="1600" dirty="0">
              <a:solidFill>
                <a:schemeClr val="tx2">
                  <a:lumMod val="75000"/>
                </a:schemeClr>
              </a:solidFill>
              <a:latin typeface="+mn-lt"/>
            </a:endParaRPr>
          </a:p>
          <a:p>
            <a:pPr marL="285750" lvl="0" indent="-285750" algn="just" fontAlgn="auto">
              <a:spcAft>
                <a:spcPts val="0"/>
              </a:spcAft>
              <a:buFont typeface="Arial" panose="020B0604020202020204" pitchFamily="34" charset="0"/>
              <a:buChar char="•"/>
              <a:defRPr/>
            </a:pPr>
            <a:r>
              <a:rPr lang="it-IT" sz="1600" dirty="0" smtClean="0">
                <a:solidFill>
                  <a:schemeClr val="tx2">
                    <a:lumMod val="75000"/>
                  </a:schemeClr>
                </a:solidFill>
                <a:latin typeface="+mn-lt"/>
              </a:rPr>
              <a:t>Desahabilitar restricciónes </a:t>
            </a:r>
            <a:r>
              <a:rPr lang="it-IT" sz="1600" b="1" dirty="0" smtClean="0">
                <a:solidFill>
                  <a:schemeClr val="tx2">
                    <a:lumMod val="75000"/>
                  </a:schemeClr>
                </a:solidFill>
                <a:latin typeface="+mn-lt"/>
              </a:rPr>
              <a:t>With check – nocheck</a:t>
            </a:r>
          </a:p>
          <a:p>
            <a:pPr marL="285750" lvl="0" indent="-285750" algn="just" fontAlgn="auto">
              <a:spcAft>
                <a:spcPts val="0"/>
              </a:spcAft>
              <a:buFont typeface="Arial" panose="020B0604020202020204" pitchFamily="34" charset="0"/>
              <a:buChar char="•"/>
              <a:defRPr/>
            </a:pPr>
            <a:endParaRPr lang="it-IT" sz="1600" b="1" dirty="0">
              <a:solidFill>
                <a:schemeClr val="tx2">
                  <a:lumMod val="75000"/>
                </a:schemeClr>
              </a:solidFill>
              <a:latin typeface="+mn-lt"/>
            </a:endParaRPr>
          </a:p>
          <a:p>
            <a:pPr lvl="0" algn="just" fontAlgn="auto">
              <a:spcAft>
                <a:spcPts val="0"/>
              </a:spcAft>
              <a:defRPr/>
            </a:pPr>
            <a:r>
              <a:rPr lang="it-IT" sz="1600" dirty="0" smtClean="0">
                <a:solidFill>
                  <a:schemeClr val="tx2">
                    <a:lumMod val="75000"/>
                  </a:schemeClr>
                </a:solidFill>
                <a:latin typeface="+mn-lt"/>
              </a:rPr>
              <a:t>Si deseamos un constraint en una tabla con datos y no deseamos que valide la información existente, se debe crear así:</a:t>
            </a:r>
          </a:p>
          <a:p>
            <a:pPr lvl="0" algn="just" fontAlgn="auto">
              <a:spcAft>
                <a:spcPts val="0"/>
              </a:spcAft>
              <a:defRPr/>
            </a:pPr>
            <a:endParaRPr lang="it-IT" sz="1600" dirty="0">
              <a:solidFill>
                <a:schemeClr val="tx2">
                  <a:lumMod val="75000"/>
                </a:schemeClr>
              </a:solidFill>
              <a:latin typeface="+mn-lt"/>
            </a:endParaRPr>
          </a:p>
          <a:p>
            <a:pPr lvl="0" algn="just" fontAlgn="auto">
              <a:spcAft>
                <a:spcPts val="0"/>
              </a:spcAft>
              <a:defRPr/>
            </a:pPr>
            <a:r>
              <a:rPr lang="en-US" sz="1600" dirty="0">
                <a:solidFill>
                  <a:schemeClr val="tx2">
                    <a:lumMod val="75000"/>
                  </a:schemeClr>
                </a:solidFill>
                <a:latin typeface="+mn-lt"/>
              </a:rPr>
              <a:t>alter table TABLA</a:t>
            </a:r>
          </a:p>
          <a:p>
            <a:pPr lvl="0" algn="just" fontAlgn="auto">
              <a:spcAft>
                <a:spcPts val="0"/>
              </a:spcAft>
              <a:defRPr/>
            </a:pPr>
            <a:r>
              <a:rPr lang="en-US" sz="1600" dirty="0">
                <a:solidFill>
                  <a:schemeClr val="tx2">
                    <a:lumMod val="75000"/>
                  </a:schemeClr>
                </a:solidFill>
                <a:latin typeface="+mn-lt"/>
              </a:rPr>
              <a:t>  with </a:t>
            </a:r>
            <a:r>
              <a:rPr lang="en-US" sz="1600" dirty="0" err="1">
                <a:solidFill>
                  <a:schemeClr val="tx2">
                    <a:lumMod val="75000"/>
                  </a:schemeClr>
                </a:solidFill>
                <a:latin typeface="+mn-lt"/>
              </a:rPr>
              <a:t>nocheck</a:t>
            </a:r>
            <a:endParaRPr lang="en-US" sz="1600" dirty="0">
              <a:solidFill>
                <a:schemeClr val="tx2">
                  <a:lumMod val="75000"/>
                </a:schemeClr>
              </a:solidFill>
              <a:latin typeface="+mn-lt"/>
            </a:endParaRPr>
          </a:p>
          <a:p>
            <a:pPr lvl="0" algn="just" fontAlgn="auto">
              <a:spcAft>
                <a:spcPts val="0"/>
              </a:spcAft>
              <a:defRPr/>
            </a:pPr>
            <a:r>
              <a:rPr lang="en-US" sz="1600" dirty="0">
                <a:solidFill>
                  <a:schemeClr val="tx2">
                    <a:lumMod val="75000"/>
                  </a:schemeClr>
                </a:solidFill>
                <a:latin typeface="+mn-lt"/>
              </a:rPr>
              <a:t>  add constraint NOMBRERESTRICCION</a:t>
            </a:r>
          </a:p>
          <a:p>
            <a:pPr lvl="0" algn="just" fontAlgn="auto">
              <a:spcAft>
                <a:spcPts val="0"/>
              </a:spcAft>
              <a:defRPr/>
            </a:pPr>
            <a:r>
              <a:rPr lang="en-US" sz="1600" dirty="0">
                <a:solidFill>
                  <a:schemeClr val="tx2">
                    <a:lumMod val="75000"/>
                  </a:schemeClr>
                </a:solidFill>
                <a:latin typeface="+mn-lt"/>
              </a:rPr>
              <a:t>  check (CONDICION</a:t>
            </a:r>
            <a:r>
              <a:rPr lang="en-US" sz="1600" dirty="0" smtClean="0">
                <a:solidFill>
                  <a:schemeClr val="tx2">
                    <a:lumMod val="75000"/>
                  </a:schemeClr>
                </a:solidFill>
                <a:latin typeface="+mn-lt"/>
              </a:rPr>
              <a:t>);</a:t>
            </a:r>
          </a:p>
          <a:p>
            <a:pPr lvl="0" algn="just" fontAlgn="auto">
              <a:spcAft>
                <a:spcPts val="0"/>
              </a:spcAft>
              <a:defRPr/>
            </a:pPr>
            <a:endParaRPr lang="en-US" sz="1600" dirty="0">
              <a:solidFill>
                <a:schemeClr val="tx2">
                  <a:lumMod val="75000"/>
                </a:schemeClr>
              </a:solidFill>
              <a:latin typeface="+mn-lt"/>
            </a:endParaRPr>
          </a:p>
          <a:p>
            <a:pPr lvl="0" algn="just" fontAlgn="auto">
              <a:spcAft>
                <a:spcPts val="0"/>
              </a:spcAft>
              <a:defRPr/>
            </a:pPr>
            <a:r>
              <a:rPr lang="en-US" sz="1600" dirty="0" err="1" smtClean="0">
                <a:solidFill>
                  <a:schemeClr val="tx2">
                    <a:lumMod val="75000"/>
                  </a:schemeClr>
                </a:solidFill>
                <a:latin typeface="+mn-lt"/>
              </a:rPr>
              <a:t>Pero</a:t>
            </a:r>
            <a:r>
              <a:rPr lang="en-US" sz="1600" dirty="0" smtClean="0">
                <a:solidFill>
                  <a:schemeClr val="tx2">
                    <a:lumMod val="75000"/>
                  </a:schemeClr>
                </a:solidFill>
                <a:latin typeface="+mn-lt"/>
              </a:rPr>
              <a:t> la </a:t>
            </a:r>
            <a:r>
              <a:rPr lang="en-US" sz="1600" dirty="0" err="1" smtClean="0">
                <a:solidFill>
                  <a:schemeClr val="tx2">
                    <a:lumMod val="75000"/>
                  </a:schemeClr>
                </a:solidFill>
                <a:latin typeface="+mn-lt"/>
              </a:rPr>
              <a:t>restricción</a:t>
            </a:r>
            <a:r>
              <a:rPr lang="en-US" sz="1600" dirty="0" smtClean="0">
                <a:solidFill>
                  <a:schemeClr val="tx2">
                    <a:lumMod val="75000"/>
                  </a:schemeClr>
                </a:solidFill>
                <a:latin typeface="+mn-lt"/>
              </a:rPr>
              <a:t> </a:t>
            </a:r>
            <a:r>
              <a:rPr lang="en-US" sz="1600" dirty="0" err="1" smtClean="0">
                <a:solidFill>
                  <a:schemeClr val="tx2">
                    <a:lumMod val="75000"/>
                  </a:schemeClr>
                </a:solidFill>
                <a:latin typeface="+mn-lt"/>
              </a:rPr>
              <a:t>será</a:t>
            </a:r>
            <a:r>
              <a:rPr lang="en-US" sz="1600" dirty="0" smtClean="0">
                <a:solidFill>
                  <a:schemeClr val="tx2">
                    <a:lumMod val="75000"/>
                  </a:schemeClr>
                </a:solidFill>
                <a:latin typeface="+mn-lt"/>
              </a:rPr>
              <a:t> </a:t>
            </a:r>
            <a:r>
              <a:rPr lang="en-US" sz="1600" dirty="0" err="1" smtClean="0">
                <a:solidFill>
                  <a:schemeClr val="tx2">
                    <a:lumMod val="75000"/>
                  </a:schemeClr>
                </a:solidFill>
                <a:latin typeface="+mn-lt"/>
              </a:rPr>
              <a:t>aplicada</a:t>
            </a:r>
            <a:r>
              <a:rPr lang="en-US" sz="1600" dirty="0" smtClean="0">
                <a:solidFill>
                  <a:schemeClr val="tx2">
                    <a:lumMod val="75000"/>
                  </a:schemeClr>
                </a:solidFill>
                <a:latin typeface="+mn-lt"/>
              </a:rPr>
              <a:t> para los </a:t>
            </a:r>
            <a:r>
              <a:rPr lang="en-US" sz="1600" dirty="0" err="1" smtClean="0">
                <a:solidFill>
                  <a:schemeClr val="tx2">
                    <a:lumMod val="75000"/>
                  </a:schemeClr>
                </a:solidFill>
                <a:latin typeface="+mn-lt"/>
              </a:rPr>
              <a:t>registros</a:t>
            </a:r>
            <a:r>
              <a:rPr lang="en-US" sz="1600" dirty="0" smtClean="0">
                <a:solidFill>
                  <a:schemeClr val="tx2">
                    <a:lumMod val="75000"/>
                  </a:schemeClr>
                </a:solidFill>
                <a:latin typeface="+mn-lt"/>
              </a:rPr>
              <a:t> </a:t>
            </a:r>
            <a:r>
              <a:rPr lang="en-US" sz="1600" dirty="0" err="1" smtClean="0">
                <a:solidFill>
                  <a:schemeClr val="tx2">
                    <a:lumMod val="75000"/>
                  </a:schemeClr>
                </a:solidFill>
                <a:latin typeface="+mn-lt"/>
              </a:rPr>
              <a:t>futuros</a:t>
            </a:r>
            <a:r>
              <a:rPr lang="en-US" sz="1600" dirty="0" smtClean="0">
                <a:solidFill>
                  <a:schemeClr val="tx2">
                    <a:lumMod val="75000"/>
                  </a:schemeClr>
                </a:solidFill>
                <a:latin typeface="+mn-lt"/>
              </a:rPr>
              <a:t>.</a:t>
            </a:r>
          </a:p>
          <a:p>
            <a:pPr lvl="0" algn="just" fontAlgn="auto">
              <a:spcAft>
                <a:spcPts val="0"/>
              </a:spcAft>
              <a:defRPr/>
            </a:pPr>
            <a:endParaRPr lang="en-US"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Deshabilita: alter </a:t>
            </a:r>
            <a:r>
              <a:rPr lang="es-CO" sz="1600" dirty="0" err="1">
                <a:solidFill>
                  <a:schemeClr val="tx2">
                    <a:lumMod val="75000"/>
                  </a:schemeClr>
                </a:solidFill>
                <a:latin typeface="+mn-lt"/>
              </a:rPr>
              <a:t>table</a:t>
            </a:r>
            <a:r>
              <a:rPr lang="es-CO" sz="1600" dirty="0">
                <a:solidFill>
                  <a:schemeClr val="tx2">
                    <a:lumMod val="75000"/>
                  </a:schemeClr>
                </a:solidFill>
                <a:latin typeface="+mn-lt"/>
              </a:rPr>
              <a:t> </a:t>
            </a:r>
            <a:r>
              <a:rPr lang="es-CO" sz="1600" dirty="0" smtClean="0">
                <a:solidFill>
                  <a:schemeClr val="tx2">
                    <a:lumMod val="75000"/>
                  </a:schemeClr>
                </a:solidFill>
                <a:latin typeface="+mn-lt"/>
              </a:rPr>
              <a:t>TABLA </a:t>
            </a:r>
            <a:r>
              <a:rPr lang="es-CO" sz="1600" dirty="0" err="1">
                <a:solidFill>
                  <a:schemeClr val="tx2">
                    <a:lumMod val="75000"/>
                  </a:schemeClr>
                </a:solidFill>
                <a:latin typeface="+mn-lt"/>
              </a:rPr>
              <a:t>nocheck</a:t>
            </a:r>
            <a:r>
              <a:rPr lang="es-CO" sz="1600" dirty="0">
                <a:solidFill>
                  <a:schemeClr val="tx2">
                    <a:lumMod val="75000"/>
                  </a:schemeClr>
                </a:solidFill>
                <a:latin typeface="+mn-lt"/>
              </a:rPr>
              <a:t> </a:t>
            </a:r>
            <a:r>
              <a:rPr lang="es-CO" sz="1600" dirty="0" err="1">
                <a:solidFill>
                  <a:schemeClr val="tx2">
                    <a:lumMod val="75000"/>
                  </a:schemeClr>
                </a:solidFill>
                <a:latin typeface="+mn-lt"/>
              </a:rPr>
              <a:t>constraint</a:t>
            </a:r>
            <a:r>
              <a:rPr lang="es-CO" sz="1600" dirty="0">
                <a:solidFill>
                  <a:schemeClr val="tx2">
                    <a:lumMod val="75000"/>
                  </a:schemeClr>
                </a:solidFill>
                <a:latin typeface="+mn-lt"/>
              </a:rPr>
              <a:t> </a:t>
            </a:r>
            <a:r>
              <a:rPr lang="es-CO" sz="1600" dirty="0" smtClean="0">
                <a:solidFill>
                  <a:schemeClr val="tx2">
                    <a:lumMod val="75000"/>
                  </a:schemeClr>
                </a:solidFill>
                <a:latin typeface="+mn-lt"/>
              </a:rPr>
              <a:t>NOMBRERESTRICCION; </a:t>
            </a: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Habilita: alter </a:t>
            </a:r>
            <a:r>
              <a:rPr lang="es-CO" sz="1600" dirty="0" err="1">
                <a:solidFill>
                  <a:schemeClr val="tx2">
                    <a:lumMod val="75000"/>
                  </a:schemeClr>
                </a:solidFill>
                <a:latin typeface="+mn-lt"/>
              </a:rPr>
              <a:t>table</a:t>
            </a:r>
            <a:r>
              <a:rPr lang="es-CO" sz="1600" dirty="0">
                <a:solidFill>
                  <a:schemeClr val="tx2">
                    <a:lumMod val="75000"/>
                  </a:schemeClr>
                </a:solidFill>
                <a:latin typeface="+mn-lt"/>
              </a:rPr>
              <a:t> </a:t>
            </a:r>
            <a:r>
              <a:rPr lang="es-CO" sz="1600" dirty="0">
                <a:solidFill>
                  <a:schemeClr val="tx2">
                    <a:lumMod val="75000"/>
                  </a:schemeClr>
                </a:solidFill>
              </a:rPr>
              <a:t>TABLA</a:t>
            </a:r>
            <a:r>
              <a:rPr lang="es-CO" sz="1600" dirty="0" smtClean="0">
                <a:solidFill>
                  <a:schemeClr val="tx2">
                    <a:lumMod val="75000"/>
                  </a:schemeClr>
                </a:solidFill>
                <a:latin typeface="+mn-lt"/>
              </a:rPr>
              <a:t> </a:t>
            </a:r>
            <a:r>
              <a:rPr lang="es-CO" sz="1600" dirty="0" err="1">
                <a:solidFill>
                  <a:schemeClr val="tx2">
                    <a:lumMod val="75000"/>
                  </a:schemeClr>
                </a:solidFill>
                <a:latin typeface="+mn-lt"/>
              </a:rPr>
              <a:t>check</a:t>
            </a:r>
            <a:r>
              <a:rPr lang="es-CO" sz="1600" dirty="0">
                <a:solidFill>
                  <a:schemeClr val="tx2">
                    <a:lumMod val="75000"/>
                  </a:schemeClr>
                </a:solidFill>
                <a:latin typeface="+mn-lt"/>
              </a:rPr>
              <a:t> </a:t>
            </a:r>
            <a:r>
              <a:rPr lang="es-CO" sz="1600" dirty="0" err="1">
                <a:solidFill>
                  <a:schemeClr val="tx2">
                    <a:lumMod val="75000"/>
                  </a:schemeClr>
                </a:solidFill>
                <a:latin typeface="+mn-lt"/>
              </a:rPr>
              <a:t>constraint</a:t>
            </a:r>
            <a:r>
              <a:rPr lang="es-CO" sz="1600" dirty="0">
                <a:solidFill>
                  <a:schemeClr val="tx2">
                    <a:lumMod val="75000"/>
                  </a:schemeClr>
                </a:solidFill>
                <a:latin typeface="+mn-lt"/>
              </a:rPr>
              <a:t> </a:t>
            </a:r>
            <a:r>
              <a:rPr lang="es-CO" sz="1600" dirty="0">
                <a:solidFill>
                  <a:schemeClr val="tx2">
                    <a:lumMod val="75000"/>
                  </a:schemeClr>
                </a:solidFill>
              </a:rPr>
              <a:t>NOMBRERESTRICCION</a:t>
            </a:r>
            <a:r>
              <a:rPr lang="es-CO" sz="1600" dirty="0" smtClean="0">
                <a:solidFill>
                  <a:schemeClr val="tx2">
                    <a:lumMod val="75000"/>
                  </a:schemeClr>
                </a:solidFill>
                <a:latin typeface="+mn-lt"/>
              </a:rPr>
              <a:t>; </a:t>
            </a: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123544704"/>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485899" y="13648"/>
            <a:ext cx="97179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16- Integridad</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marL="285750" lvl="0" indent="-285750" algn="just" fontAlgn="auto">
              <a:spcAft>
                <a:spcPts val="0"/>
              </a:spcAft>
              <a:buFont typeface="Arial" panose="020B0604020202020204" pitchFamily="34" charset="0"/>
              <a:buChar char="•"/>
              <a:defRPr/>
            </a:pPr>
            <a:r>
              <a:rPr lang="it-IT" sz="1600" dirty="0" smtClean="0">
                <a:solidFill>
                  <a:schemeClr val="tx2">
                    <a:lumMod val="75000"/>
                  </a:schemeClr>
                </a:solidFill>
                <a:latin typeface="+mn-lt"/>
              </a:rPr>
              <a:t>Restricción </a:t>
            </a:r>
            <a:r>
              <a:rPr lang="it-IT" sz="1600" b="1" dirty="0" smtClean="0">
                <a:solidFill>
                  <a:schemeClr val="tx2">
                    <a:lumMod val="75000"/>
                  </a:schemeClr>
                </a:solidFill>
                <a:latin typeface="+mn-lt"/>
              </a:rPr>
              <a:t>primary key </a:t>
            </a:r>
            <a:r>
              <a:rPr lang="it-IT" sz="1600" dirty="0" smtClean="0">
                <a:solidFill>
                  <a:schemeClr val="tx2">
                    <a:lumMod val="75000"/>
                  </a:schemeClr>
                </a:solidFill>
                <a:latin typeface="+mn-lt"/>
              </a:rPr>
              <a:t>aseguran valores únicos</a:t>
            </a:r>
          </a:p>
          <a:p>
            <a:pPr marL="285750" lvl="0" indent="-285750" algn="just" fontAlgn="auto">
              <a:spcAft>
                <a:spcPts val="0"/>
              </a:spcAft>
              <a:buFont typeface="Arial" panose="020B0604020202020204" pitchFamily="34" charset="0"/>
              <a:buChar char="•"/>
              <a:defRPr/>
            </a:pPr>
            <a:endParaRPr lang="it-IT" sz="1600" b="1" dirty="0">
              <a:solidFill>
                <a:schemeClr val="tx2">
                  <a:lumMod val="75000"/>
                </a:schemeClr>
              </a:solidFill>
              <a:latin typeface="+mn-lt"/>
            </a:endParaRPr>
          </a:p>
          <a:p>
            <a:pPr lvl="0" algn="just" fontAlgn="auto">
              <a:spcAft>
                <a:spcPts val="0"/>
              </a:spcAft>
              <a:defRPr/>
            </a:pPr>
            <a:r>
              <a:rPr lang="it-IT" sz="1600" dirty="0" smtClean="0">
                <a:solidFill>
                  <a:schemeClr val="tx2">
                    <a:lumMod val="75000"/>
                  </a:schemeClr>
                </a:solidFill>
                <a:latin typeface="+mn-lt"/>
              </a:rPr>
              <a:t>El </a:t>
            </a:r>
            <a:r>
              <a:rPr lang="it-IT" sz="1600" dirty="0">
                <a:solidFill>
                  <a:schemeClr val="tx2">
                    <a:lumMod val="75000"/>
                  </a:schemeClr>
                </a:solidFill>
                <a:latin typeface="+mn-lt"/>
              </a:rPr>
              <a:t>procedimeinto </a:t>
            </a:r>
            <a:r>
              <a:rPr lang="es-CO" sz="1600" b="1" dirty="0" err="1" smtClean="0">
                <a:solidFill>
                  <a:schemeClr val="tx2">
                    <a:lumMod val="75000"/>
                  </a:schemeClr>
                </a:solidFill>
                <a:latin typeface="+mn-lt"/>
              </a:rPr>
              <a:t>sp_helpconstraint</a:t>
            </a:r>
            <a:r>
              <a:rPr lang="es-CO" sz="1600" dirty="0" smtClean="0">
                <a:solidFill>
                  <a:schemeClr val="tx2">
                    <a:lumMod val="75000"/>
                  </a:schemeClr>
                </a:solidFill>
                <a:latin typeface="+mn-lt"/>
              </a:rPr>
              <a:t> </a:t>
            </a:r>
            <a:r>
              <a:rPr lang="es-CO" sz="1600" dirty="0">
                <a:solidFill>
                  <a:schemeClr val="tx2">
                    <a:lumMod val="75000"/>
                  </a:schemeClr>
                </a:solidFill>
                <a:latin typeface="+mn-lt"/>
              </a:rPr>
              <a:t>junto al nombre de la tabla nos lista todas las restricciones establecidas en la estructura</a:t>
            </a:r>
            <a:r>
              <a:rPr lang="es-CO" sz="1600" dirty="0" smtClean="0">
                <a:solidFill>
                  <a:schemeClr val="tx2">
                    <a:lumMod val="75000"/>
                  </a:schemeClr>
                </a:solidFill>
                <a:latin typeface="+mn-lt"/>
              </a:rPr>
              <a:t>.</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Al crear un índice se crea una restricción de </a:t>
            </a:r>
            <a:r>
              <a:rPr lang="es-CO" sz="1600" dirty="0" err="1" smtClean="0">
                <a:solidFill>
                  <a:schemeClr val="tx2">
                    <a:lumMod val="75000"/>
                  </a:schemeClr>
                </a:solidFill>
                <a:latin typeface="+mn-lt"/>
              </a:rPr>
              <a:t>primary</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key</a:t>
            </a:r>
            <a:r>
              <a:rPr lang="es-CO" sz="1600" dirty="0" smtClean="0">
                <a:solidFill>
                  <a:schemeClr val="tx2">
                    <a:lumMod val="75000"/>
                  </a:schemeClr>
                </a:solidFill>
                <a:latin typeface="+mn-lt"/>
              </a:rPr>
              <a:t>.</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Ejemplo: Crear restricciones a la estructura creada e intentar realizar una inserción.</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p:txBody>
      </p:sp>
    </p:spTree>
    <p:extLst>
      <p:ext uri="{BB962C8B-B14F-4D97-AF65-F5344CB8AC3E}">
        <p14:creationId xmlns:p14="http://schemas.microsoft.com/office/powerpoint/2010/main" val="3782638391"/>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600199" y="13648"/>
            <a:ext cx="96036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17- Trabajar con varias tablas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Ejercicio: crear dos estructuras que puedan tener relación por uno o varios de sus campos.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Cuando obtenemos información de varias tablas decimos que hacemos un “JOIN” (Combinación)</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select</a:t>
            </a:r>
            <a:r>
              <a:rPr lang="es-CO" sz="1600" dirty="0">
                <a:solidFill>
                  <a:schemeClr val="tx2">
                    <a:lumMod val="75000"/>
                  </a:schemeClr>
                </a:solidFill>
                <a:latin typeface="+mn-lt"/>
              </a:rPr>
              <a:t> *</a:t>
            </a:r>
            <a:r>
              <a:rPr lang="es-CO" sz="1600" dirty="0" err="1">
                <a:solidFill>
                  <a:schemeClr val="tx2">
                    <a:lumMod val="75000"/>
                  </a:schemeClr>
                </a:solidFill>
                <a:latin typeface="+mn-lt"/>
              </a:rPr>
              <a:t>from</a:t>
            </a:r>
            <a:r>
              <a:rPr lang="es-CO" sz="1600" dirty="0">
                <a:solidFill>
                  <a:schemeClr val="tx2">
                    <a:lumMod val="75000"/>
                  </a:schemeClr>
                </a:solidFill>
                <a:latin typeface="+mn-lt"/>
              </a:rPr>
              <a:t> </a:t>
            </a:r>
            <a:r>
              <a:rPr lang="es-CO" sz="1600" dirty="0" smtClean="0">
                <a:solidFill>
                  <a:schemeClr val="tx2">
                    <a:lumMod val="75000"/>
                  </a:schemeClr>
                </a:solidFill>
                <a:latin typeface="+mn-lt"/>
              </a:rPr>
              <a:t>TABLA1</a:t>
            </a: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join</a:t>
            </a:r>
            <a:r>
              <a:rPr lang="es-CO" sz="1600" dirty="0">
                <a:solidFill>
                  <a:schemeClr val="tx2">
                    <a:lumMod val="75000"/>
                  </a:schemeClr>
                </a:solidFill>
                <a:latin typeface="+mn-lt"/>
              </a:rPr>
              <a:t> </a:t>
            </a:r>
            <a:r>
              <a:rPr lang="es-CO" sz="1600" dirty="0" smtClean="0">
                <a:solidFill>
                  <a:schemeClr val="tx2">
                    <a:lumMod val="75000"/>
                  </a:schemeClr>
                </a:solidFill>
                <a:latin typeface="+mn-lt"/>
              </a:rPr>
              <a:t>(o </a:t>
            </a:r>
            <a:r>
              <a:rPr lang="es-CO" sz="1600" dirty="0" err="1" smtClean="0">
                <a:solidFill>
                  <a:schemeClr val="tx2">
                    <a:lumMod val="75000"/>
                  </a:schemeClr>
                </a:solidFill>
                <a:latin typeface="+mn-lt"/>
              </a:rPr>
              <a:t>inner</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join</a:t>
            </a:r>
            <a:r>
              <a:rPr lang="es-CO" sz="1600" dirty="0" smtClean="0">
                <a:solidFill>
                  <a:schemeClr val="tx2">
                    <a:lumMod val="75000"/>
                  </a:schemeClr>
                </a:solidFill>
                <a:latin typeface="+mn-lt"/>
              </a:rPr>
              <a:t>) TABLA2</a:t>
            </a: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on</a:t>
            </a:r>
            <a:r>
              <a:rPr lang="es-CO" sz="1600" dirty="0">
                <a:solidFill>
                  <a:schemeClr val="tx2">
                    <a:lumMod val="75000"/>
                  </a:schemeClr>
                </a:solidFill>
                <a:latin typeface="+mn-lt"/>
              </a:rPr>
              <a:t> </a:t>
            </a:r>
            <a:r>
              <a:rPr lang="es-CO" sz="1600" dirty="0" smtClean="0">
                <a:solidFill>
                  <a:schemeClr val="tx2">
                    <a:lumMod val="75000"/>
                  </a:schemeClr>
                </a:solidFill>
                <a:latin typeface="+mn-lt"/>
              </a:rPr>
              <a:t>TABLA1.CAMPO=TABLA2.CAMPO</a:t>
            </a:r>
          </a:p>
          <a:p>
            <a:pPr lvl="0" algn="just" fontAlgn="auto">
              <a:spcAft>
                <a:spcPts val="0"/>
              </a:spcAft>
              <a:defRPr/>
            </a:pPr>
            <a:endParaRPr lang="es-CO" sz="1600" b="1"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información se distribuye en varias estructuras para evitar la redundancia de información y con esto ocupar menos espacio en el disco.</a:t>
            </a:r>
            <a:endParaRPr lang="es-CO" sz="1600" dirty="0">
              <a:solidFill>
                <a:schemeClr val="tx2">
                  <a:lumMod val="75000"/>
                </a:schemeClr>
              </a:solidFill>
              <a:latin typeface="+mn-lt"/>
            </a:endParaRPr>
          </a:p>
          <a:p>
            <a:pPr lvl="0" algn="just" fontAlgn="auto">
              <a:spcAft>
                <a:spcPts val="0"/>
              </a:spcAft>
              <a:defRPr/>
            </a:pPr>
            <a:endParaRPr lang="es-CO" sz="1600" b="1" dirty="0" smtClean="0">
              <a:solidFill>
                <a:schemeClr val="tx2">
                  <a:lumMod val="75000"/>
                </a:schemeClr>
              </a:solidFill>
              <a:latin typeface="+mn-lt"/>
            </a:endParaRPr>
          </a:p>
          <a:p>
            <a:pPr lvl="0" algn="just" fontAlgn="auto">
              <a:spcAft>
                <a:spcPts val="0"/>
              </a:spcAft>
              <a:defRPr/>
            </a:pPr>
            <a:r>
              <a:rPr lang="es-CO" sz="1600" b="1" dirty="0" smtClean="0">
                <a:solidFill>
                  <a:schemeClr val="tx2">
                    <a:lumMod val="75000"/>
                  </a:schemeClr>
                </a:solidFill>
                <a:latin typeface="+mn-lt"/>
              </a:rPr>
              <a:t>Tipos de combinaciones</a:t>
            </a:r>
          </a:p>
          <a:p>
            <a:pPr lvl="0" algn="just" fontAlgn="auto">
              <a:spcAft>
                <a:spcPts val="0"/>
              </a:spcAft>
              <a:defRPr/>
            </a:pPr>
            <a:endParaRPr lang="es-CO" sz="1600" b="1" dirty="0">
              <a:solidFill>
                <a:schemeClr val="tx2">
                  <a:lumMod val="75000"/>
                </a:schemeClr>
              </a:solidFill>
              <a:latin typeface="+mn-lt"/>
            </a:endParaRPr>
          </a:p>
          <a:p>
            <a:pPr lvl="0" algn="just" fontAlgn="auto">
              <a:spcAft>
                <a:spcPts val="0"/>
              </a:spcAft>
              <a:defRPr/>
            </a:pPr>
            <a:r>
              <a:rPr lang="es-CO" sz="1600" b="1" dirty="0" smtClean="0">
                <a:solidFill>
                  <a:schemeClr val="tx2">
                    <a:lumMod val="75000"/>
                  </a:schemeClr>
                </a:solidFill>
                <a:latin typeface="+mn-lt"/>
              </a:rPr>
              <a:t>Internas </a:t>
            </a:r>
            <a:r>
              <a:rPr lang="es-CO" sz="1600" dirty="0" smtClean="0">
                <a:solidFill>
                  <a:schemeClr val="tx2">
                    <a:lumMod val="75000"/>
                  </a:schemeClr>
                </a:solidFill>
                <a:latin typeface="+mn-lt"/>
              </a:rPr>
              <a:t>(</a:t>
            </a:r>
            <a:r>
              <a:rPr lang="es-CO" sz="1600" dirty="0" err="1" smtClean="0">
                <a:solidFill>
                  <a:schemeClr val="tx2">
                    <a:lumMod val="75000"/>
                  </a:schemeClr>
                </a:solidFill>
                <a:latin typeface="+mn-lt"/>
              </a:rPr>
              <a:t>Join</a:t>
            </a:r>
            <a:r>
              <a:rPr lang="es-CO" sz="1600" dirty="0" smtClean="0">
                <a:solidFill>
                  <a:schemeClr val="tx2">
                    <a:lumMod val="75000"/>
                  </a:schemeClr>
                </a:solidFill>
                <a:latin typeface="+mn-lt"/>
              </a:rPr>
              <a:t> o </a:t>
            </a:r>
            <a:r>
              <a:rPr lang="es-CO" sz="1600" dirty="0" err="1" smtClean="0">
                <a:solidFill>
                  <a:schemeClr val="tx2">
                    <a:lumMod val="75000"/>
                  </a:schemeClr>
                </a:solidFill>
                <a:latin typeface="+mn-lt"/>
              </a:rPr>
              <a:t>inner</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join</a:t>
            </a:r>
            <a:r>
              <a:rPr lang="es-CO" sz="1600" dirty="0" smtClean="0">
                <a:solidFill>
                  <a:schemeClr val="tx2">
                    <a:lumMod val="75000"/>
                  </a:schemeClr>
                </a:solidFill>
                <a:latin typeface="+mn-lt"/>
              </a:rPr>
              <a:t>)</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select</a:t>
            </a:r>
            <a:r>
              <a:rPr lang="es-CO" sz="1600" dirty="0">
                <a:solidFill>
                  <a:schemeClr val="tx2">
                    <a:lumMod val="75000"/>
                  </a:schemeClr>
                </a:solidFill>
                <a:latin typeface="+mn-lt"/>
              </a:rPr>
              <a:t> CAMPOS</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from</a:t>
            </a:r>
            <a:r>
              <a:rPr lang="es-CO" sz="1600" dirty="0">
                <a:solidFill>
                  <a:schemeClr val="tx2">
                    <a:lumMod val="75000"/>
                  </a:schemeClr>
                </a:solidFill>
                <a:latin typeface="+mn-lt"/>
              </a:rPr>
              <a:t> TABLA1</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join</a:t>
            </a:r>
            <a:r>
              <a:rPr lang="es-CO" sz="1600" dirty="0">
                <a:solidFill>
                  <a:schemeClr val="tx2">
                    <a:lumMod val="75000"/>
                  </a:schemeClr>
                </a:solidFill>
                <a:latin typeface="+mn-lt"/>
              </a:rPr>
              <a:t> TABLA2</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on</a:t>
            </a:r>
            <a:r>
              <a:rPr lang="es-CO" sz="1600" dirty="0">
                <a:solidFill>
                  <a:schemeClr val="tx2">
                    <a:lumMod val="75000"/>
                  </a:schemeClr>
                </a:solidFill>
                <a:latin typeface="+mn-lt"/>
              </a:rPr>
              <a:t> </a:t>
            </a:r>
            <a:r>
              <a:rPr lang="es-CO" sz="1600" dirty="0" err="1">
                <a:solidFill>
                  <a:schemeClr val="tx2">
                    <a:lumMod val="75000"/>
                  </a:schemeClr>
                </a:solidFill>
                <a:latin typeface="+mn-lt"/>
              </a:rPr>
              <a:t>CONDICIONdeCOMBINACION</a:t>
            </a: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p:txBody>
      </p:sp>
    </p:spTree>
    <p:extLst>
      <p:ext uri="{BB962C8B-B14F-4D97-AF65-F5344CB8AC3E}">
        <p14:creationId xmlns:p14="http://schemas.microsoft.com/office/powerpoint/2010/main" val="1244275123"/>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549399" y="13648"/>
            <a:ext cx="96544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17- Trabajar con varias tablas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b="1" dirty="0" smtClean="0">
                <a:solidFill>
                  <a:schemeClr val="tx2">
                    <a:lumMod val="75000"/>
                  </a:schemeClr>
                </a:solidFill>
                <a:latin typeface="+mn-lt"/>
              </a:rPr>
              <a:t>Externas izquierda: </a:t>
            </a:r>
            <a:r>
              <a:rPr lang="es-CO" sz="1600" dirty="0" err="1" smtClean="0">
                <a:solidFill>
                  <a:schemeClr val="tx2">
                    <a:lumMod val="75000"/>
                  </a:schemeClr>
                </a:solidFill>
                <a:latin typeface="+mn-lt"/>
              </a:rPr>
              <a:t>left</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outer</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join</a:t>
            </a:r>
            <a:r>
              <a:rPr lang="es-CO" sz="1600" dirty="0" smtClean="0">
                <a:solidFill>
                  <a:schemeClr val="tx2">
                    <a:lumMod val="75000"/>
                  </a:schemeClr>
                </a:solidFill>
                <a:latin typeface="+mn-lt"/>
              </a:rPr>
              <a:t> o </a:t>
            </a:r>
            <a:r>
              <a:rPr lang="es-CO" sz="1600" dirty="0" err="1" smtClean="0">
                <a:solidFill>
                  <a:schemeClr val="tx2">
                    <a:lumMod val="75000"/>
                  </a:schemeClr>
                </a:solidFill>
                <a:latin typeface="+mn-lt"/>
              </a:rPr>
              <a:t>left</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join</a:t>
            </a: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Muestran los registros de dos tablas que cumplen la condición, más los registros de la segunda tabla que no la cumplen.</a:t>
            </a: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select</a:t>
            </a:r>
            <a:r>
              <a:rPr lang="es-CO" sz="1600" dirty="0">
                <a:solidFill>
                  <a:schemeClr val="tx2">
                    <a:lumMod val="75000"/>
                  </a:schemeClr>
                </a:solidFill>
                <a:latin typeface="+mn-lt"/>
              </a:rPr>
              <a:t> CAMPOS</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from</a:t>
            </a:r>
            <a:r>
              <a:rPr lang="es-CO" sz="1600" dirty="0">
                <a:solidFill>
                  <a:schemeClr val="tx2">
                    <a:lumMod val="75000"/>
                  </a:schemeClr>
                </a:solidFill>
                <a:latin typeface="+mn-lt"/>
              </a:rPr>
              <a:t> TABLAIZQUIERDA</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left</a:t>
            </a:r>
            <a:r>
              <a:rPr lang="es-CO" sz="1600" dirty="0">
                <a:solidFill>
                  <a:schemeClr val="tx2">
                    <a:lumMod val="75000"/>
                  </a:schemeClr>
                </a:solidFill>
                <a:latin typeface="+mn-lt"/>
              </a:rPr>
              <a:t> </a:t>
            </a:r>
            <a:r>
              <a:rPr lang="es-CO" sz="1600" dirty="0" err="1">
                <a:solidFill>
                  <a:schemeClr val="tx2">
                    <a:lumMod val="75000"/>
                  </a:schemeClr>
                </a:solidFill>
                <a:latin typeface="+mn-lt"/>
              </a:rPr>
              <a:t>join</a:t>
            </a:r>
            <a:r>
              <a:rPr lang="es-CO" sz="1600" dirty="0">
                <a:solidFill>
                  <a:schemeClr val="tx2">
                    <a:lumMod val="75000"/>
                  </a:schemeClr>
                </a:solidFill>
                <a:latin typeface="+mn-lt"/>
              </a:rPr>
              <a:t> TABLADERECHA</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on</a:t>
            </a:r>
            <a:r>
              <a:rPr lang="es-CO" sz="1600" dirty="0">
                <a:solidFill>
                  <a:schemeClr val="tx2">
                    <a:lumMod val="75000"/>
                  </a:schemeClr>
                </a:solidFill>
                <a:latin typeface="+mn-lt"/>
              </a:rPr>
              <a:t> CONDICION</a:t>
            </a:r>
            <a:endParaRPr lang="es-CO" sz="1600" dirty="0" smtClean="0">
              <a:solidFill>
                <a:schemeClr val="tx2">
                  <a:lumMod val="75000"/>
                </a:schemeClr>
              </a:solidFill>
              <a:latin typeface="+mn-lt"/>
            </a:endParaRPr>
          </a:p>
          <a:p>
            <a:pPr lvl="0" algn="just" fontAlgn="auto">
              <a:spcAft>
                <a:spcPts val="0"/>
              </a:spcAft>
              <a:defRPr/>
            </a:pPr>
            <a:endParaRPr lang="es-CO" sz="1600" b="1" dirty="0" smtClean="0">
              <a:solidFill>
                <a:schemeClr val="tx2">
                  <a:lumMod val="75000"/>
                </a:schemeClr>
              </a:solidFill>
              <a:latin typeface="+mn-lt"/>
            </a:endParaRPr>
          </a:p>
          <a:p>
            <a:pPr algn="just" fontAlgn="auto">
              <a:spcAft>
                <a:spcPts val="0"/>
              </a:spcAft>
              <a:defRPr/>
            </a:pPr>
            <a:r>
              <a:rPr lang="es-CO" sz="1600" b="1" dirty="0">
                <a:solidFill>
                  <a:schemeClr val="tx2">
                    <a:lumMod val="75000"/>
                  </a:schemeClr>
                </a:solidFill>
              </a:rPr>
              <a:t>Externas </a:t>
            </a:r>
            <a:r>
              <a:rPr lang="es-CO" sz="1600" b="1" dirty="0" smtClean="0">
                <a:solidFill>
                  <a:schemeClr val="tx2">
                    <a:lumMod val="75000"/>
                  </a:schemeClr>
                </a:solidFill>
              </a:rPr>
              <a:t>derecha: </a:t>
            </a:r>
            <a:r>
              <a:rPr lang="es-CO" sz="1600" dirty="0" err="1" smtClean="0">
                <a:solidFill>
                  <a:schemeClr val="tx2">
                    <a:lumMod val="75000"/>
                  </a:schemeClr>
                </a:solidFill>
              </a:rPr>
              <a:t>right</a:t>
            </a:r>
            <a:r>
              <a:rPr lang="es-CO" sz="1600" dirty="0" smtClean="0">
                <a:solidFill>
                  <a:schemeClr val="tx2">
                    <a:lumMod val="75000"/>
                  </a:schemeClr>
                </a:solidFill>
              </a:rPr>
              <a:t> </a:t>
            </a:r>
            <a:r>
              <a:rPr lang="es-CO" sz="1600" dirty="0" err="1" smtClean="0">
                <a:solidFill>
                  <a:schemeClr val="tx2">
                    <a:lumMod val="75000"/>
                  </a:schemeClr>
                </a:solidFill>
              </a:rPr>
              <a:t>outer</a:t>
            </a:r>
            <a:r>
              <a:rPr lang="es-CO" sz="1600" dirty="0" smtClean="0">
                <a:solidFill>
                  <a:schemeClr val="tx2">
                    <a:lumMod val="75000"/>
                  </a:schemeClr>
                </a:solidFill>
              </a:rPr>
              <a:t> </a:t>
            </a:r>
            <a:r>
              <a:rPr lang="es-CO" sz="1600" dirty="0" err="1" smtClean="0">
                <a:solidFill>
                  <a:schemeClr val="tx2">
                    <a:lumMod val="75000"/>
                  </a:schemeClr>
                </a:solidFill>
              </a:rPr>
              <a:t>join</a:t>
            </a:r>
            <a:r>
              <a:rPr lang="es-CO" sz="1600" dirty="0" smtClean="0">
                <a:solidFill>
                  <a:schemeClr val="tx2">
                    <a:lumMod val="75000"/>
                  </a:schemeClr>
                </a:solidFill>
              </a:rPr>
              <a:t>  o </a:t>
            </a:r>
            <a:r>
              <a:rPr lang="es-CO" sz="1600" dirty="0" err="1" smtClean="0">
                <a:solidFill>
                  <a:schemeClr val="tx2">
                    <a:lumMod val="75000"/>
                  </a:schemeClr>
                </a:solidFill>
              </a:rPr>
              <a:t>right</a:t>
            </a:r>
            <a:r>
              <a:rPr lang="es-CO" sz="1600" dirty="0" smtClean="0">
                <a:solidFill>
                  <a:schemeClr val="tx2">
                    <a:lumMod val="75000"/>
                  </a:schemeClr>
                </a:solidFill>
              </a:rPr>
              <a:t> </a:t>
            </a:r>
            <a:r>
              <a:rPr lang="es-CO" sz="1600" dirty="0" err="1" smtClean="0">
                <a:solidFill>
                  <a:schemeClr val="tx2">
                    <a:lumMod val="75000"/>
                  </a:schemeClr>
                </a:solidFill>
              </a:rPr>
              <a:t>join</a:t>
            </a:r>
            <a:endParaRPr lang="es-CO" sz="1600" dirty="0">
              <a:solidFill>
                <a:schemeClr val="tx2">
                  <a:lumMod val="75000"/>
                </a:schemeClr>
              </a:solidFill>
            </a:endParaRPr>
          </a:p>
          <a:p>
            <a:pPr lvl="0" algn="just" fontAlgn="auto">
              <a:spcAft>
                <a:spcPts val="0"/>
              </a:spcAft>
              <a:defRPr/>
            </a:pPr>
            <a:endParaRPr lang="es-CO" sz="1600" b="1" dirty="0" smtClean="0">
              <a:solidFill>
                <a:schemeClr val="tx2">
                  <a:lumMod val="75000"/>
                </a:schemeClr>
              </a:solidFill>
              <a:latin typeface="+mn-lt"/>
            </a:endParaRPr>
          </a:p>
          <a:p>
            <a:pPr algn="just" fontAlgn="auto">
              <a:spcAft>
                <a:spcPts val="0"/>
              </a:spcAft>
              <a:defRPr/>
            </a:pPr>
            <a:r>
              <a:rPr lang="es-CO" sz="1600" dirty="0">
                <a:solidFill>
                  <a:schemeClr val="tx2">
                    <a:lumMod val="75000"/>
                  </a:schemeClr>
                </a:solidFill>
              </a:rPr>
              <a:t>Muestran los registros de dos tablas que cumplen la condición, más los registros de la </a:t>
            </a:r>
            <a:r>
              <a:rPr lang="es-CO" sz="1600" dirty="0" smtClean="0">
                <a:solidFill>
                  <a:schemeClr val="tx2">
                    <a:lumMod val="75000"/>
                  </a:schemeClr>
                </a:solidFill>
              </a:rPr>
              <a:t>primera </a:t>
            </a:r>
            <a:r>
              <a:rPr lang="es-CO" sz="1600" dirty="0">
                <a:solidFill>
                  <a:schemeClr val="tx2">
                    <a:lumMod val="75000"/>
                  </a:schemeClr>
                </a:solidFill>
              </a:rPr>
              <a:t>tabla que no la cumplen.</a:t>
            </a:r>
          </a:p>
          <a:p>
            <a:pPr lvl="0" algn="just" fontAlgn="auto">
              <a:spcAft>
                <a:spcPts val="0"/>
              </a:spcAft>
              <a:defRPr/>
            </a:pPr>
            <a:endParaRPr lang="es-CO" sz="1600" b="1" dirty="0" smtClean="0">
              <a:solidFill>
                <a:schemeClr val="tx2">
                  <a:lumMod val="75000"/>
                </a:schemeClr>
              </a:solidFill>
              <a:latin typeface="+mn-lt"/>
            </a:endParaRPr>
          </a:p>
          <a:p>
            <a:pPr lvl="0" algn="just" fontAlgn="auto">
              <a:spcAft>
                <a:spcPts val="0"/>
              </a:spcAft>
              <a:defRPr/>
            </a:pPr>
            <a:r>
              <a:rPr lang="es-CO" sz="1600" dirty="0" err="1" smtClean="0">
                <a:solidFill>
                  <a:schemeClr val="tx2">
                    <a:lumMod val="75000"/>
                  </a:schemeClr>
                </a:solidFill>
                <a:latin typeface="+mn-lt"/>
              </a:rPr>
              <a:t>select</a:t>
            </a:r>
            <a:r>
              <a:rPr lang="es-CO" sz="1600" dirty="0" smtClean="0">
                <a:solidFill>
                  <a:schemeClr val="tx2">
                    <a:lumMod val="75000"/>
                  </a:schemeClr>
                </a:solidFill>
                <a:latin typeface="+mn-lt"/>
              </a:rPr>
              <a:t> </a:t>
            </a:r>
            <a:r>
              <a:rPr lang="es-CO" sz="1600" dirty="0">
                <a:solidFill>
                  <a:schemeClr val="tx2">
                    <a:lumMod val="75000"/>
                  </a:schemeClr>
                </a:solidFill>
                <a:latin typeface="+mn-lt"/>
              </a:rPr>
              <a:t>CAMPOS</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from</a:t>
            </a:r>
            <a:r>
              <a:rPr lang="es-CO" sz="1600" dirty="0">
                <a:solidFill>
                  <a:schemeClr val="tx2">
                    <a:lumMod val="75000"/>
                  </a:schemeClr>
                </a:solidFill>
                <a:latin typeface="+mn-lt"/>
              </a:rPr>
              <a:t> TABLAIZQUIERDA</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right</a:t>
            </a:r>
            <a:r>
              <a:rPr lang="es-CO" sz="1600" dirty="0">
                <a:solidFill>
                  <a:schemeClr val="tx2">
                    <a:lumMod val="75000"/>
                  </a:schemeClr>
                </a:solidFill>
                <a:latin typeface="+mn-lt"/>
              </a:rPr>
              <a:t> </a:t>
            </a:r>
            <a:r>
              <a:rPr lang="es-CO" sz="1600" dirty="0" err="1">
                <a:solidFill>
                  <a:schemeClr val="tx2">
                    <a:lumMod val="75000"/>
                  </a:schemeClr>
                </a:solidFill>
                <a:latin typeface="+mn-lt"/>
              </a:rPr>
              <a:t>join</a:t>
            </a:r>
            <a:r>
              <a:rPr lang="es-CO" sz="1600" dirty="0">
                <a:solidFill>
                  <a:schemeClr val="tx2">
                    <a:lumMod val="75000"/>
                  </a:schemeClr>
                </a:solidFill>
                <a:latin typeface="+mn-lt"/>
              </a:rPr>
              <a:t> TABLADERECHA</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on</a:t>
            </a:r>
            <a:r>
              <a:rPr lang="es-CO" sz="1600" dirty="0">
                <a:solidFill>
                  <a:schemeClr val="tx2">
                    <a:lumMod val="75000"/>
                  </a:schemeClr>
                </a:solidFill>
                <a:latin typeface="+mn-lt"/>
              </a:rPr>
              <a:t> CONDICION</a:t>
            </a:r>
          </a:p>
          <a:p>
            <a:pPr lvl="0" algn="just" fontAlgn="auto">
              <a:spcAft>
                <a:spcPts val="0"/>
              </a:spcAft>
              <a:defRPr/>
            </a:pPr>
            <a:endParaRPr lang="es-CO" sz="1600" b="1" dirty="0" smtClean="0">
              <a:solidFill>
                <a:schemeClr val="tx2">
                  <a:lumMod val="75000"/>
                </a:schemeClr>
              </a:solidFill>
              <a:latin typeface="+mn-lt"/>
            </a:endParaRPr>
          </a:p>
        </p:txBody>
      </p:sp>
    </p:spTree>
    <p:extLst>
      <p:ext uri="{BB962C8B-B14F-4D97-AF65-F5344CB8AC3E}">
        <p14:creationId xmlns:p14="http://schemas.microsoft.com/office/powerpoint/2010/main" val="117935693"/>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422399" y="13648"/>
            <a:ext cx="97814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17- Trabajar con varias tablas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974562"/>
            <a:ext cx="11848019" cy="5702963"/>
          </a:xfrm>
          <a:prstGeom prst="rect">
            <a:avLst/>
          </a:prstGeom>
        </p:spPr>
        <p:txBody>
          <a:bodyPr/>
          <a:lstStyle/>
          <a:p>
            <a:pPr lvl="0" algn="just" fontAlgn="auto">
              <a:spcAft>
                <a:spcPts val="0"/>
              </a:spcAft>
              <a:defRPr/>
            </a:pPr>
            <a:r>
              <a:rPr lang="es-CO" sz="1600" b="1" dirty="0" smtClean="0">
                <a:solidFill>
                  <a:schemeClr val="tx2">
                    <a:lumMod val="75000"/>
                  </a:schemeClr>
                </a:solidFill>
                <a:latin typeface="+mn-lt"/>
              </a:rPr>
              <a:t>Externas completa: </a:t>
            </a:r>
            <a:r>
              <a:rPr lang="es-CO" sz="1600" dirty="0" smtClean="0">
                <a:solidFill>
                  <a:schemeClr val="tx2">
                    <a:lumMod val="75000"/>
                  </a:schemeClr>
                </a:solidFill>
                <a:latin typeface="+mn-lt"/>
              </a:rPr>
              <a:t>full </a:t>
            </a:r>
            <a:r>
              <a:rPr lang="es-CO" sz="1600" dirty="0" err="1" smtClean="0">
                <a:solidFill>
                  <a:schemeClr val="tx2">
                    <a:lumMod val="75000"/>
                  </a:schemeClr>
                </a:solidFill>
                <a:latin typeface="+mn-lt"/>
              </a:rPr>
              <a:t>outer</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join</a:t>
            </a:r>
            <a:r>
              <a:rPr lang="es-CO" sz="1600" dirty="0" smtClean="0">
                <a:solidFill>
                  <a:schemeClr val="tx2">
                    <a:lumMod val="75000"/>
                  </a:schemeClr>
                </a:solidFill>
                <a:latin typeface="+mn-lt"/>
              </a:rPr>
              <a:t> o full </a:t>
            </a:r>
            <a:r>
              <a:rPr lang="es-CO" sz="1600" dirty="0" err="1" smtClean="0">
                <a:solidFill>
                  <a:schemeClr val="tx2">
                    <a:lumMod val="75000"/>
                  </a:schemeClr>
                </a:solidFill>
                <a:latin typeface="+mn-lt"/>
              </a:rPr>
              <a:t>join</a:t>
            </a: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Una combinación completa incluye los registros de ambas tablas así no cumplan la condición, esta información aparecerá </a:t>
            </a:r>
            <a:r>
              <a:rPr lang="es-CO" sz="1600" dirty="0" err="1" smtClean="0">
                <a:solidFill>
                  <a:schemeClr val="tx2">
                    <a:lumMod val="75000"/>
                  </a:schemeClr>
                </a:solidFill>
                <a:latin typeface="+mn-lt"/>
              </a:rPr>
              <a:t>seteada</a:t>
            </a:r>
            <a:r>
              <a:rPr lang="es-CO" sz="1600" dirty="0" smtClean="0">
                <a:solidFill>
                  <a:schemeClr val="tx2">
                    <a:lumMod val="75000"/>
                  </a:schemeClr>
                </a:solidFill>
                <a:latin typeface="+mn-lt"/>
              </a:rPr>
              <a:t> con valores nulos. </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select</a:t>
            </a:r>
            <a:r>
              <a:rPr lang="es-CO" sz="1600" dirty="0">
                <a:solidFill>
                  <a:schemeClr val="tx2">
                    <a:lumMod val="75000"/>
                  </a:schemeClr>
                </a:solidFill>
                <a:latin typeface="+mn-lt"/>
              </a:rPr>
              <a:t> </a:t>
            </a:r>
            <a:r>
              <a:rPr lang="es-CO" sz="1600" dirty="0" smtClean="0">
                <a:solidFill>
                  <a:schemeClr val="tx2">
                    <a:lumMod val="75000"/>
                  </a:schemeClr>
                </a:solidFill>
                <a:latin typeface="+mn-lt"/>
              </a:rPr>
              <a:t>campo1,campo2</a:t>
            </a: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from</a:t>
            </a:r>
            <a:r>
              <a:rPr lang="es-CO" sz="1600" dirty="0">
                <a:solidFill>
                  <a:schemeClr val="tx2">
                    <a:lumMod val="75000"/>
                  </a:schemeClr>
                </a:solidFill>
                <a:latin typeface="+mn-lt"/>
              </a:rPr>
              <a:t> </a:t>
            </a:r>
            <a:r>
              <a:rPr lang="es-CO" sz="1600" dirty="0" smtClean="0">
                <a:solidFill>
                  <a:schemeClr val="tx2">
                    <a:lumMod val="75000"/>
                  </a:schemeClr>
                </a:solidFill>
                <a:latin typeface="+mn-lt"/>
              </a:rPr>
              <a:t>tabla1</a:t>
            </a: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  full </a:t>
            </a:r>
            <a:r>
              <a:rPr lang="es-CO" sz="1600" dirty="0" err="1">
                <a:solidFill>
                  <a:schemeClr val="tx2">
                    <a:lumMod val="75000"/>
                  </a:schemeClr>
                </a:solidFill>
                <a:latin typeface="+mn-lt"/>
              </a:rPr>
              <a:t>join</a:t>
            </a:r>
            <a:r>
              <a:rPr lang="es-CO" sz="1600" dirty="0">
                <a:solidFill>
                  <a:schemeClr val="tx2">
                    <a:lumMod val="75000"/>
                  </a:schemeClr>
                </a:solidFill>
                <a:latin typeface="+mn-lt"/>
              </a:rPr>
              <a:t> </a:t>
            </a:r>
            <a:r>
              <a:rPr lang="es-CO" sz="1600" dirty="0" smtClean="0">
                <a:solidFill>
                  <a:schemeClr val="tx2">
                    <a:lumMod val="75000"/>
                  </a:schemeClr>
                </a:solidFill>
                <a:latin typeface="+mn-lt"/>
              </a:rPr>
              <a:t>tabla2</a:t>
            </a: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on</a:t>
            </a:r>
            <a:r>
              <a:rPr lang="es-CO" sz="1600" dirty="0">
                <a:solidFill>
                  <a:schemeClr val="tx2">
                    <a:lumMod val="75000"/>
                  </a:schemeClr>
                </a:solidFill>
                <a:latin typeface="+mn-lt"/>
              </a:rPr>
              <a:t> </a:t>
            </a:r>
            <a:r>
              <a:rPr lang="es-CO" sz="1600" dirty="0" smtClean="0">
                <a:solidFill>
                  <a:schemeClr val="tx2">
                    <a:lumMod val="75000"/>
                  </a:schemeClr>
                </a:solidFill>
                <a:latin typeface="+mn-lt"/>
              </a:rPr>
              <a:t>tabla1.campo </a:t>
            </a:r>
            <a:r>
              <a:rPr lang="es-CO" sz="1600" dirty="0">
                <a:solidFill>
                  <a:schemeClr val="tx2">
                    <a:lumMod val="75000"/>
                  </a:schemeClr>
                </a:solidFill>
                <a:latin typeface="+mn-lt"/>
              </a:rPr>
              <a:t>= </a:t>
            </a:r>
            <a:r>
              <a:rPr lang="es-CO" sz="1600" dirty="0" smtClean="0">
                <a:solidFill>
                  <a:schemeClr val="tx2">
                    <a:lumMod val="75000"/>
                  </a:schemeClr>
                </a:solidFill>
                <a:latin typeface="+mn-lt"/>
              </a:rPr>
              <a:t>tabla2.campo</a:t>
            </a:r>
          </a:p>
          <a:p>
            <a:pPr lvl="0"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b="1" dirty="0" smtClean="0">
                <a:solidFill>
                  <a:schemeClr val="tx2">
                    <a:lumMod val="75000"/>
                  </a:schemeClr>
                </a:solidFill>
              </a:rPr>
              <a:t>Combinaciones cruzadas: </a:t>
            </a:r>
            <a:r>
              <a:rPr lang="es-CO" sz="1600" dirty="0" err="1" smtClean="0">
                <a:solidFill>
                  <a:schemeClr val="tx2">
                    <a:lumMod val="75000"/>
                  </a:schemeClr>
                </a:solidFill>
              </a:rPr>
              <a:t>cross</a:t>
            </a:r>
            <a:r>
              <a:rPr lang="es-CO" sz="1600" dirty="0" smtClean="0">
                <a:solidFill>
                  <a:schemeClr val="tx2">
                    <a:lumMod val="75000"/>
                  </a:schemeClr>
                </a:solidFill>
              </a:rPr>
              <a:t> </a:t>
            </a:r>
            <a:r>
              <a:rPr lang="es-CO" sz="1600" dirty="0" err="1" smtClean="0">
                <a:solidFill>
                  <a:schemeClr val="tx2">
                    <a:lumMod val="75000"/>
                  </a:schemeClr>
                </a:solidFill>
              </a:rPr>
              <a:t>join</a:t>
            </a:r>
            <a:endParaRPr lang="es-CO" sz="1600" dirty="0" smtClean="0">
              <a:solidFill>
                <a:schemeClr val="tx2">
                  <a:lumMod val="75000"/>
                </a:schemeClr>
              </a:solidFill>
            </a:endParaRPr>
          </a:p>
          <a:p>
            <a:pPr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dirty="0" smtClean="0">
                <a:solidFill>
                  <a:schemeClr val="tx2">
                    <a:lumMod val="75000"/>
                  </a:schemeClr>
                </a:solidFill>
                <a:latin typeface="+mn-lt"/>
              </a:rPr>
              <a:t>Muestran todas las combinaciones de todos los registros de las tablas combinadas. Para este tipo de consultas no se especifica condición (</a:t>
            </a:r>
            <a:r>
              <a:rPr lang="es-CO" sz="1600" dirty="0" err="1" smtClean="0">
                <a:solidFill>
                  <a:schemeClr val="tx2">
                    <a:lumMod val="75000"/>
                  </a:schemeClr>
                </a:solidFill>
                <a:latin typeface="+mn-lt"/>
              </a:rPr>
              <a:t>on</a:t>
            </a:r>
            <a:r>
              <a:rPr lang="es-CO" sz="1600" dirty="0" smtClean="0">
                <a:solidFill>
                  <a:schemeClr val="tx2">
                    <a:lumMod val="75000"/>
                  </a:schemeClr>
                </a:solidFill>
                <a:latin typeface="+mn-lt"/>
              </a:rPr>
              <a:t> pero si es posible con </a:t>
            </a:r>
            <a:r>
              <a:rPr lang="es-CO" sz="1600" dirty="0" err="1" smtClean="0">
                <a:solidFill>
                  <a:schemeClr val="tx2">
                    <a:lumMod val="75000"/>
                  </a:schemeClr>
                </a:solidFill>
                <a:latin typeface="+mn-lt"/>
              </a:rPr>
              <a:t>Where</a:t>
            </a:r>
            <a:r>
              <a:rPr lang="es-CO" sz="1600" dirty="0" smtClean="0">
                <a:solidFill>
                  <a:schemeClr val="tx2">
                    <a:lumMod val="75000"/>
                  </a:schemeClr>
                </a:solidFill>
                <a:latin typeface="+mn-lt"/>
              </a:rPr>
              <a:t> para condicionar la salida). Se genera como resultado un producto cartesiano donde el número de registros retornado es igual al numero de registros de la primera tabla multiplicado por el número de registros de la segunda tabla.</a:t>
            </a:r>
          </a:p>
          <a:p>
            <a:pPr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n-US" sz="1600" dirty="0">
                <a:solidFill>
                  <a:schemeClr val="tx2">
                    <a:lumMod val="75000"/>
                  </a:schemeClr>
                </a:solidFill>
                <a:latin typeface="+mn-lt"/>
              </a:rPr>
              <a:t>select CAMPOS</a:t>
            </a:r>
          </a:p>
          <a:p>
            <a:pPr algn="just" fontAlgn="auto">
              <a:spcAft>
                <a:spcPts val="0"/>
              </a:spcAft>
              <a:defRPr/>
            </a:pPr>
            <a:r>
              <a:rPr lang="en-US" sz="1600" dirty="0">
                <a:solidFill>
                  <a:schemeClr val="tx2">
                    <a:lumMod val="75000"/>
                  </a:schemeClr>
                </a:solidFill>
                <a:latin typeface="+mn-lt"/>
              </a:rPr>
              <a:t>  from TABLA1</a:t>
            </a:r>
          </a:p>
          <a:p>
            <a:pPr algn="just" fontAlgn="auto">
              <a:spcAft>
                <a:spcPts val="0"/>
              </a:spcAft>
              <a:defRPr/>
            </a:pPr>
            <a:r>
              <a:rPr lang="en-US" sz="1600" dirty="0">
                <a:solidFill>
                  <a:schemeClr val="tx2">
                    <a:lumMod val="75000"/>
                  </a:schemeClr>
                </a:solidFill>
                <a:latin typeface="+mn-lt"/>
              </a:rPr>
              <a:t>  cross join </a:t>
            </a:r>
            <a:r>
              <a:rPr lang="en-US" sz="1600" dirty="0" smtClean="0">
                <a:solidFill>
                  <a:schemeClr val="tx2">
                    <a:lumMod val="75000"/>
                  </a:schemeClr>
                </a:solidFill>
                <a:latin typeface="+mn-lt"/>
              </a:rPr>
              <a:t>TABLA2</a:t>
            </a:r>
          </a:p>
          <a:p>
            <a:pPr algn="just" fontAlgn="auto">
              <a:spcAft>
                <a:spcPts val="0"/>
              </a:spcAft>
              <a:defRPr/>
            </a:pPr>
            <a:endParaRPr lang="en-US" sz="1600" dirty="0">
              <a:solidFill>
                <a:schemeClr val="tx2">
                  <a:lumMod val="75000"/>
                </a:schemeClr>
              </a:solidFill>
              <a:latin typeface="+mn-lt"/>
            </a:endParaRPr>
          </a:p>
          <a:p>
            <a:pPr algn="just" fontAlgn="auto">
              <a:spcAft>
                <a:spcPts val="0"/>
              </a:spcAft>
              <a:defRPr/>
            </a:pPr>
            <a:r>
              <a:rPr lang="en-US" sz="1600" dirty="0" smtClean="0">
                <a:solidFill>
                  <a:schemeClr val="tx2">
                    <a:lumMod val="75000"/>
                  </a:schemeClr>
                </a:solidFill>
                <a:latin typeface="+mn-lt"/>
              </a:rPr>
              <a:t>Nota: </a:t>
            </a:r>
            <a:r>
              <a:rPr lang="en-US" sz="1600" dirty="0" err="1" smtClean="0">
                <a:solidFill>
                  <a:schemeClr val="tx2">
                    <a:lumMod val="75000"/>
                  </a:schemeClr>
                </a:solidFill>
                <a:latin typeface="+mn-lt"/>
              </a:rPr>
              <a:t>tambien</a:t>
            </a:r>
            <a:r>
              <a:rPr lang="en-US" sz="1600" dirty="0" smtClean="0">
                <a:solidFill>
                  <a:schemeClr val="tx2">
                    <a:lumMod val="75000"/>
                  </a:schemeClr>
                </a:solidFill>
                <a:latin typeface="+mn-lt"/>
              </a:rPr>
              <a:t> </a:t>
            </a:r>
            <a:r>
              <a:rPr lang="en-US" sz="1600" dirty="0" err="1" smtClean="0">
                <a:solidFill>
                  <a:schemeClr val="tx2">
                    <a:lumMod val="75000"/>
                  </a:schemeClr>
                </a:solidFill>
                <a:latin typeface="+mn-lt"/>
              </a:rPr>
              <a:t>podemos</a:t>
            </a:r>
            <a:r>
              <a:rPr lang="en-US" sz="1600" dirty="0" smtClean="0">
                <a:solidFill>
                  <a:schemeClr val="tx2">
                    <a:lumMod val="75000"/>
                  </a:schemeClr>
                </a:solidFill>
                <a:latin typeface="+mn-lt"/>
              </a:rPr>
              <a:t> </a:t>
            </a:r>
            <a:r>
              <a:rPr lang="en-US" sz="1600" dirty="0" err="1" smtClean="0">
                <a:solidFill>
                  <a:schemeClr val="tx2">
                    <a:lumMod val="75000"/>
                  </a:schemeClr>
                </a:solidFill>
                <a:latin typeface="+mn-lt"/>
              </a:rPr>
              <a:t>emplear</a:t>
            </a:r>
            <a:r>
              <a:rPr lang="en-US" sz="1600" dirty="0" smtClean="0">
                <a:solidFill>
                  <a:schemeClr val="tx2">
                    <a:lumMod val="75000"/>
                  </a:schemeClr>
                </a:solidFill>
                <a:latin typeface="+mn-lt"/>
              </a:rPr>
              <a:t> </a:t>
            </a:r>
            <a:r>
              <a:rPr lang="en-US" sz="1600" dirty="0" err="1" smtClean="0">
                <a:solidFill>
                  <a:schemeClr val="tx2">
                    <a:lumMod val="75000"/>
                  </a:schemeClr>
                </a:solidFill>
                <a:latin typeface="+mn-lt"/>
              </a:rPr>
              <a:t>combinaciones</a:t>
            </a:r>
            <a:r>
              <a:rPr lang="en-US" sz="1600" dirty="0" smtClean="0">
                <a:solidFill>
                  <a:schemeClr val="tx2">
                    <a:lumMod val="75000"/>
                  </a:schemeClr>
                </a:solidFill>
                <a:latin typeface="+mn-lt"/>
              </a:rPr>
              <a:t> con UPDATE y DELETE.</a:t>
            </a:r>
            <a:endParaRPr lang="es-CO" sz="1600" dirty="0" smtClean="0">
              <a:solidFill>
                <a:schemeClr val="tx2">
                  <a:lumMod val="75000"/>
                </a:schemeClr>
              </a:solidFill>
              <a:latin typeface="+mn-lt"/>
            </a:endParaRPr>
          </a:p>
        </p:txBody>
      </p:sp>
    </p:spTree>
    <p:extLst>
      <p:ext uri="{BB962C8B-B14F-4D97-AF65-F5344CB8AC3E}">
        <p14:creationId xmlns:p14="http://schemas.microsoft.com/office/powerpoint/2010/main" val="2787400159"/>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651000" y="13648"/>
            <a:ext cx="9552894"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18- Operador</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noProof="0" dirty="0" err="1" smtClean="0">
                <a:ln>
                  <a:noFill/>
                </a:ln>
                <a:solidFill>
                  <a:prstClr val="white"/>
                </a:solidFill>
                <a:effectLst>
                  <a:outerShdw blurRad="38100" dist="38100" dir="2700000" algn="tl">
                    <a:srgbClr val="000000">
                      <a:alpha val="43137"/>
                    </a:srgbClr>
                  </a:outerShdw>
                </a:effectLst>
                <a:uLnTx/>
                <a:uFillTx/>
                <a:latin typeface="+mj-lt"/>
                <a:ea typeface="+mj-ea"/>
                <a:cs typeface="+mj-cs"/>
              </a:rPr>
              <a:t>Union</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5558578"/>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Combina el resultado de dos o más instrucciones </a:t>
            </a:r>
            <a:r>
              <a:rPr lang="es-CO" sz="1600" dirty="0" err="1" smtClean="0">
                <a:solidFill>
                  <a:schemeClr val="tx2">
                    <a:lumMod val="75000"/>
                  </a:schemeClr>
                </a:solidFill>
                <a:latin typeface="+mn-lt"/>
              </a:rPr>
              <a:t>select</a:t>
            </a:r>
            <a:r>
              <a:rPr lang="es-CO" sz="1600" dirty="0" smtClean="0">
                <a:solidFill>
                  <a:schemeClr val="tx2">
                    <a:lumMod val="75000"/>
                  </a:schemeClr>
                </a:solidFill>
                <a:latin typeface="+mn-lt"/>
              </a:rPr>
              <a:t> en un único resultado. Es usado cuando los datos que se quieren obtener pertenecen a distintas tablas y no se puede acceder a ellos con una sola consulta.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Es necesario que ambas consultas tengan la misma cantidad de campos, el mismo orden y que los tipos de datos sean similares.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smtClean="0">
                <a:solidFill>
                  <a:schemeClr val="tx2">
                    <a:lumMod val="75000"/>
                  </a:schemeClr>
                </a:solidFill>
                <a:latin typeface="+mn-lt"/>
              </a:rPr>
              <a:t>Union</a:t>
            </a:r>
            <a:r>
              <a:rPr lang="es-CO" sz="1600" dirty="0" smtClean="0">
                <a:solidFill>
                  <a:schemeClr val="tx2">
                    <a:lumMod val="75000"/>
                  </a:schemeClr>
                </a:solidFill>
                <a:latin typeface="+mn-lt"/>
              </a:rPr>
              <a:t> no incluye las filas duplicadas en el resultado a menos que se coloque la opción </a:t>
            </a:r>
            <a:r>
              <a:rPr lang="es-CO" sz="1600" dirty="0" err="1" smtClean="0">
                <a:solidFill>
                  <a:schemeClr val="tx2">
                    <a:lumMod val="75000"/>
                  </a:schemeClr>
                </a:solidFill>
                <a:latin typeface="+mn-lt"/>
              </a:rPr>
              <a:t>all</a:t>
            </a:r>
            <a:r>
              <a:rPr lang="es-CO" sz="1600" dirty="0" smtClean="0">
                <a:solidFill>
                  <a:schemeClr val="tx2">
                    <a:lumMod val="75000"/>
                  </a:schemeClr>
                </a:solidFill>
                <a:latin typeface="+mn-lt"/>
              </a:rPr>
              <a:t>.</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Los nombres que se verán en el resultado de la consulta deben serán los que aparezcan en la primer consulta.</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básica es:</a:t>
            </a: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select</a:t>
            </a:r>
            <a:r>
              <a:rPr lang="es-CO" sz="1600" dirty="0">
                <a:solidFill>
                  <a:schemeClr val="tx2">
                    <a:lumMod val="75000"/>
                  </a:schemeClr>
                </a:solidFill>
                <a:latin typeface="+mn-lt"/>
              </a:rPr>
              <a:t> </a:t>
            </a:r>
            <a:r>
              <a:rPr lang="es-CO" sz="1600" dirty="0" smtClean="0">
                <a:solidFill>
                  <a:schemeClr val="tx2">
                    <a:lumMod val="75000"/>
                  </a:schemeClr>
                </a:solidFill>
                <a:latin typeface="+mn-lt"/>
              </a:rPr>
              <a:t>campos </a:t>
            </a:r>
            <a:r>
              <a:rPr lang="es-CO" sz="1600" dirty="0" err="1">
                <a:solidFill>
                  <a:schemeClr val="tx2">
                    <a:lumMod val="75000"/>
                  </a:schemeClr>
                </a:solidFill>
                <a:latin typeface="+mn-lt"/>
              </a:rPr>
              <a:t>from</a:t>
            </a:r>
            <a:r>
              <a:rPr lang="es-CO" sz="1600" dirty="0">
                <a:solidFill>
                  <a:schemeClr val="tx2">
                    <a:lumMod val="75000"/>
                  </a:schemeClr>
                </a:solidFill>
                <a:latin typeface="+mn-lt"/>
              </a:rPr>
              <a:t> </a:t>
            </a:r>
            <a:r>
              <a:rPr lang="es-CO" sz="1600" dirty="0" smtClean="0">
                <a:solidFill>
                  <a:schemeClr val="tx2">
                    <a:lumMod val="75000"/>
                  </a:schemeClr>
                </a:solidFill>
                <a:latin typeface="+mn-lt"/>
              </a:rPr>
              <a:t>tabla1</a:t>
            </a: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unión (</a:t>
            </a:r>
            <a:r>
              <a:rPr lang="es-CO" sz="1600" dirty="0" err="1" smtClean="0">
                <a:solidFill>
                  <a:schemeClr val="tx2">
                    <a:lumMod val="75000"/>
                  </a:schemeClr>
                </a:solidFill>
                <a:latin typeface="+mn-lt"/>
              </a:rPr>
              <a:t>all</a:t>
            </a:r>
            <a:r>
              <a:rPr lang="es-CO" sz="1600" dirty="0" smtClean="0">
                <a:solidFill>
                  <a:schemeClr val="tx2">
                    <a:lumMod val="75000"/>
                  </a:schemeClr>
                </a:solidFill>
                <a:latin typeface="+mn-lt"/>
              </a:rPr>
              <a:t>)</a:t>
            </a:r>
            <a:endParaRPr lang="es-CO" sz="1600" dirty="0">
              <a:solidFill>
                <a:schemeClr val="tx2">
                  <a:lumMod val="75000"/>
                </a:schemeClr>
              </a:solidFill>
              <a:latin typeface="+mn-lt"/>
            </a:endParaRPr>
          </a:p>
          <a:p>
            <a:pPr lvl="0" algn="just" fontAlgn="auto">
              <a:spcAft>
                <a:spcPts val="0"/>
              </a:spcAft>
              <a:defRPr/>
            </a:pPr>
            <a:r>
              <a:rPr lang="es-CO" sz="1600" dirty="0" err="1" smtClean="0">
                <a:solidFill>
                  <a:schemeClr val="tx2">
                    <a:lumMod val="75000"/>
                  </a:schemeClr>
                </a:solidFill>
                <a:latin typeface="+mn-lt"/>
              </a:rPr>
              <a:t>select</a:t>
            </a:r>
            <a:r>
              <a:rPr lang="es-CO" sz="1600" dirty="0" smtClean="0">
                <a:solidFill>
                  <a:schemeClr val="tx2">
                    <a:lumMod val="75000"/>
                  </a:schemeClr>
                </a:solidFill>
                <a:latin typeface="+mn-lt"/>
              </a:rPr>
              <a:t> campos </a:t>
            </a:r>
            <a:r>
              <a:rPr lang="es-CO" sz="1600" dirty="0" err="1">
                <a:solidFill>
                  <a:schemeClr val="tx2">
                    <a:lumMod val="75000"/>
                  </a:schemeClr>
                </a:solidFill>
                <a:latin typeface="+mn-lt"/>
              </a:rPr>
              <a:t>from</a:t>
            </a:r>
            <a:r>
              <a:rPr lang="es-CO" sz="1600" dirty="0">
                <a:solidFill>
                  <a:schemeClr val="tx2">
                    <a:lumMod val="75000"/>
                  </a:schemeClr>
                </a:solidFill>
                <a:latin typeface="+mn-lt"/>
              </a:rPr>
              <a:t> </a:t>
            </a:r>
            <a:r>
              <a:rPr lang="es-CO" sz="1600" dirty="0" smtClean="0">
                <a:solidFill>
                  <a:schemeClr val="tx2">
                    <a:lumMod val="75000"/>
                  </a:schemeClr>
                </a:solidFill>
                <a:latin typeface="+mn-lt"/>
              </a:rPr>
              <a:t>tabla2</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a:t>
            </a:r>
          </a:p>
        </p:txBody>
      </p:sp>
    </p:spTree>
    <p:extLst>
      <p:ext uri="{BB962C8B-B14F-4D97-AF65-F5344CB8AC3E}">
        <p14:creationId xmlns:p14="http://schemas.microsoft.com/office/powerpoint/2010/main" val="2959143641"/>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917699" y="13648"/>
            <a:ext cx="92861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19- Agregar</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o eliminar campos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914409"/>
            <a:ext cx="11848019" cy="5943591"/>
          </a:xfrm>
          <a:prstGeom prst="rect">
            <a:avLst/>
          </a:prstGeom>
        </p:spPr>
        <p:txBody>
          <a:bodyPr/>
          <a:lstStyle/>
          <a:p>
            <a:pPr lvl="0" algn="just" fontAlgn="auto">
              <a:spcAft>
                <a:spcPts val="0"/>
              </a:spcAft>
              <a:defRPr/>
            </a:pPr>
            <a:r>
              <a:rPr lang="es-CO" sz="1600" b="1" dirty="0" smtClean="0">
                <a:solidFill>
                  <a:schemeClr val="tx2">
                    <a:lumMod val="75000"/>
                  </a:schemeClr>
                </a:solidFill>
                <a:latin typeface="+mn-lt"/>
              </a:rPr>
              <a:t>Alter </a:t>
            </a:r>
            <a:r>
              <a:rPr lang="es-CO" sz="1600" b="1" dirty="0" err="1" smtClean="0">
                <a:solidFill>
                  <a:schemeClr val="tx2">
                    <a:lumMod val="75000"/>
                  </a:schemeClr>
                </a:solidFill>
                <a:latin typeface="+mn-lt"/>
              </a:rPr>
              <a:t>table</a:t>
            </a:r>
            <a:r>
              <a:rPr lang="es-CO" sz="1600" b="1" dirty="0" smtClean="0">
                <a:solidFill>
                  <a:schemeClr val="tx2">
                    <a:lumMod val="75000"/>
                  </a:schemeClr>
                </a:solidFill>
                <a:latin typeface="+mn-lt"/>
              </a:rPr>
              <a:t> – </a:t>
            </a:r>
            <a:r>
              <a:rPr lang="es-CO" sz="1600" b="1" dirty="0" err="1" smtClean="0">
                <a:solidFill>
                  <a:schemeClr val="tx2">
                    <a:lumMod val="75000"/>
                  </a:schemeClr>
                </a:solidFill>
                <a:latin typeface="+mn-lt"/>
              </a:rPr>
              <a:t>add</a:t>
            </a:r>
            <a:r>
              <a:rPr lang="es-CO" sz="1600" b="1" dirty="0" smtClean="0">
                <a:solidFill>
                  <a:schemeClr val="tx2">
                    <a:lumMod val="75000"/>
                  </a:schemeClr>
                </a:solidFill>
                <a:latin typeface="+mn-lt"/>
              </a:rPr>
              <a:t> – </a:t>
            </a:r>
            <a:r>
              <a:rPr lang="es-CO" sz="1600" b="1" dirty="0" err="1" smtClean="0">
                <a:solidFill>
                  <a:schemeClr val="tx2">
                    <a:lumMod val="75000"/>
                  </a:schemeClr>
                </a:solidFill>
                <a:latin typeface="+mn-lt"/>
              </a:rPr>
              <a:t>drop</a:t>
            </a:r>
            <a:endParaRPr lang="es-CO" sz="1600" b="1"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Alter </a:t>
            </a:r>
            <a:r>
              <a:rPr lang="es-CO" sz="1600" dirty="0" err="1">
                <a:solidFill>
                  <a:schemeClr val="tx2">
                    <a:lumMod val="75000"/>
                  </a:schemeClr>
                </a:solidFill>
                <a:latin typeface="+mn-lt"/>
              </a:rPr>
              <a:t>table</a:t>
            </a:r>
            <a:r>
              <a:rPr lang="es-CO" sz="1600" dirty="0">
                <a:solidFill>
                  <a:schemeClr val="tx2">
                    <a:lumMod val="75000"/>
                  </a:schemeClr>
                </a:solidFill>
                <a:latin typeface="+mn-lt"/>
              </a:rPr>
              <a:t> permite modificar la estructura de una tabla, podemos utilizarla para agregar, modificar o borrar campos.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Sintaxis para agregar un campo: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alter </a:t>
            </a:r>
            <a:r>
              <a:rPr lang="es-CO" sz="1600" dirty="0" err="1">
                <a:solidFill>
                  <a:schemeClr val="tx2">
                    <a:lumMod val="75000"/>
                  </a:schemeClr>
                </a:solidFill>
                <a:latin typeface="+mn-lt"/>
              </a:rPr>
              <a:t>table</a:t>
            </a:r>
            <a:r>
              <a:rPr lang="es-CO" sz="1600" dirty="0">
                <a:solidFill>
                  <a:schemeClr val="tx2">
                    <a:lumMod val="75000"/>
                  </a:schemeClr>
                </a:solidFill>
                <a:latin typeface="+mn-lt"/>
              </a:rPr>
              <a:t> NOMBRETABLA</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add</a:t>
            </a:r>
            <a:r>
              <a:rPr lang="es-CO" sz="1600" dirty="0">
                <a:solidFill>
                  <a:schemeClr val="tx2">
                    <a:lumMod val="75000"/>
                  </a:schemeClr>
                </a:solidFill>
                <a:latin typeface="+mn-lt"/>
              </a:rPr>
              <a:t> NOMBRENUEVOCAMPO DEFINICION</a:t>
            </a:r>
          </a:p>
          <a:p>
            <a:pPr lvl="0"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dirty="0">
                <a:solidFill>
                  <a:schemeClr val="tx2">
                    <a:lumMod val="75000"/>
                  </a:schemeClr>
                </a:solidFill>
                <a:latin typeface="+mn-lt"/>
              </a:rPr>
              <a:t>Sintaxis para eliminar un campo: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alter </a:t>
            </a:r>
            <a:r>
              <a:rPr lang="es-CO" sz="1600" dirty="0" err="1">
                <a:solidFill>
                  <a:schemeClr val="tx2">
                    <a:lumMod val="75000"/>
                  </a:schemeClr>
                </a:solidFill>
                <a:latin typeface="+mn-lt"/>
              </a:rPr>
              <a:t>table</a:t>
            </a:r>
            <a:r>
              <a:rPr lang="es-CO" sz="1600" dirty="0">
                <a:solidFill>
                  <a:schemeClr val="tx2">
                    <a:lumMod val="75000"/>
                  </a:schemeClr>
                </a:solidFill>
                <a:latin typeface="+mn-lt"/>
              </a:rPr>
              <a:t> NOMBRETABLA</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drop</a:t>
            </a:r>
            <a:r>
              <a:rPr lang="es-CO" sz="1600" dirty="0">
                <a:solidFill>
                  <a:schemeClr val="tx2">
                    <a:lumMod val="75000"/>
                  </a:schemeClr>
                </a:solidFill>
                <a:latin typeface="+mn-lt"/>
              </a:rPr>
              <a:t> </a:t>
            </a:r>
            <a:r>
              <a:rPr lang="es-CO" sz="1600" dirty="0" err="1">
                <a:solidFill>
                  <a:schemeClr val="tx2">
                    <a:lumMod val="75000"/>
                  </a:schemeClr>
                </a:solidFill>
                <a:latin typeface="+mn-lt"/>
              </a:rPr>
              <a:t>column</a:t>
            </a:r>
            <a:r>
              <a:rPr lang="es-CO" sz="1600" dirty="0">
                <a:solidFill>
                  <a:schemeClr val="tx2">
                    <a:lumMod val="75000"/>
                  </a:schemeClr>
                </a:solidFill>
                <a:latin typeface="+mn-lt"/>
              </a:rPr>
              <a:t> </a:t>
            </a:r>
            <a:r>
              <a:rPr lang="es-CO" sz="1600" dirty="0" smtClean="0">
                <a:solidFill>
                  <a:schemeClr val="tx2">
                    <a:lumMod val="75000"/>
                  </a:schemeClr>
                </a:solidFill>
                <a:latin typeface="+mn-lt"/>
              </a:rPr>
              <a:t>NOMBRECAMPO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No pueden </a:t>
            </a:r>
            <a:r>
              <a:rPr lang="es-CO" sz="1600" dirty="0">
                <a:solidFill>
                  <a:schemeClr val="tx2">
                    <a:lumMod val="75000"/>
                  </a:schemeClr>
                </a:solidFill>
                <a:latin typeface="+mn-lt"/>
              </a:rPr>
              <a:t>eliminarse campos que son usados por un índice o tengan restricciones.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Para alterar un campo utilizamos la sintaxis: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alter </a:t>
            </a:r>
            <a:r>
              <a:rPr lang="es-CO" sz="1600" dirty="0" err="1">
                <a:solidFill>
                  <a:schemeClr val="tx2">
                    <a:lumMod val="75000"/>
                  </a:schemeClr>
                </a:solidFill>
                <a:latin typeface="+mn-lt"/>
              </a:rPr>
              <a:t>table</a:t>
            </a:r>
            <a:r>
              <a:rPr lang="es-CO" sz="1600" dirty="0">
                <a:solidFill>
                  <a:schemeClr val="tx2">
                    <a:lumMod val="75000"/>
                  </a:schemeClr>
                </a:solidFill>
                <a:latin typeface="+mn-lt"/>
              </a:rPr>
              <a:t> NOMBRETABLA</a:t>
            </a:r>
          </a:p>
          <a:p>
            <a:pPr lvl="0" algn="just" fontAlgn="auto">
              <a:spcAft>
                <a:spcPts val="0"/>
              </a:spcAft>
              <a:defRPr/>
            </a:pPr>
            <a:r>
              <a:rPr lang="es-CO" sz="1600" dirty="0">
                <a:solidFill>
                  <a:schemeClr val="tx2">
                    <a:lumMod val="75000"/>
                  </a:schemeClr>
                </a:solidFill>
                <a:latin typeface="+mn-lt"/>
              </a:rPr>
              <a:t>  alter </a:t>
            </a:r>
            <a:r>
              <a:rPr lang="es-CO" sz="1600" dirty="0" err="1">
                <a:solidFill>
                  <a:schemeClr val="tx2">
                    <a:lumMod val="75000"/>
                  </a:schemeClr>
                </a:solidFill>
                <a:latin typeface="+mn-lt"/>
              </a:rPr>
              <a:t>column</a:t>
            </a:r>
            <a:r>
              <a:rPr lang="es-CO" sz="1600" dirty="0">
                <a:solidFill>
                  <a:schemeClr val="tx2">
                    <a:lumMod val="75000"/>
                  </a:schemeClr>
                </a:solidFill>
                <a:latin typeface="+mn-lt"/>
              </a:rPr>
              <a:t> CAMPO </a:t>
            </a:r>
            <a:r>
              <a:rPr lang="es-CO" sz="1600" dirty="0" smtClean="0">
                <a:solidFill>
                  <a:schemeClr val="tx2">
                    <a:lumMod val="75000"/>
                  </a:schemeClr>
                </a:solidFill>
                <a:latin typeface="+mn-lt"/>
              </a:rPr>
              <a:t>NUEVADEFINICION</a:t>
            </a: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1461327721"/>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790699" y="13648"/>
            <a:ext cx="94131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20- Vistas</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914409"/>
            <a:ext cx="11848019" cy="5943591"/>
          </a:xfrm>
          <a:prstGeom prst="rect">
            <a:avLst/>
          </a:prstGeom>
        </p:spPr>
        <p:txBody>
          <a:bodyPr/>
          <a:lstStyle/>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Una vista es una alternativa para mostrar datos de varias tablas, éstas se comportan como una estructura  virtual que almacena una consulta.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La sintaxis básica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create</a:t>
            </a:r>
            <a:r>
              <a:rPr lang="es-CO" sz="1600" dirty="0">
                <a:solidFill>
                  <a:schemeClr val="tx2">
                    <a:lumMod val="75000"/>
                  </a:schemeClr>
                </a:solidFill>
                <a:latin typeface="+mn-lt"/>
              </a:rPr>
              <a:t> </a:t>
            </a:r>
            <a:r>
              <a:rPr lang="es-CO" sz="1600" dirty="0" err="1">
                <a:solidFill>
                  <a:schemeClr val="tx2">
                    <a:lumMod val="75000"/>
                  </a:schemeClr>
                </a:solidFill>
                <a:latin typeface="+mn-lt"/>
              </a:rPr>
              <a:t>view</a:t>
            </a:r>
            <a:r>
              <a:rPr lang="es-CO" sz="1600" dirty="0">
                <a:solidFill>
                  <a:schemeClr val="tx2">
                    <a:lumMod val="75000"/>
                  </a:schemeClr>
                </a:solidFill>
                <a:latin typeface="+mn-lt"/>
              </a:rPr>
              <a:t> NOMBREVISTA as</a:t>
            </a:r>
          </a:p>
          <a:p>
            <a:pPr lvl="0" algn="just" fontAlgn="auto">
              <a:spcAft>
                <a:spcPts val="0"/>
              </a:spcAft>
              <a:defRPr/>
            </a:pPr>
            <a:r>
              <a:rPr lang="es-CO" sz="1600" dirty="0">
                <a:solidFill>
                  <a:schemeClr val="tx2">
                    <a:lumMod val="75000"/>
                  </a:schemeClr>
                </a:solidFill>
                <a:latin typeface="+mn-lt"/>
              </a:rPr>
              <a:t>  SENTENCIASSELECT</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from</a:t>
            </a:r>
            <a:r>
              <a:rPr lang="es-CO" sz="1600" dirty="0">
                <a:solidFill>
                  <a:schemeClr val="tx2">
                    <a:lumMod val="75000"/>
                  </a:schemeClr>
                </a:solidFill>
                <a:latin typeface="+mn-lt"/>
              </a:rPr>
              <a:t> TABLA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Drop</a:t>
            </a:r>
            <a:r>
              <a:rPr lang="es-CO" sz="1600" dirty="0">
                <a:solidFill>
                  <a:schemeClr val="tx2">
                    <a:lumMod val="75000"/>
                  </a:schemeClr>
                </a:solidFill>
                <a:latin typeface="+mn-lt"/>
              </a:rPr>
              <a:t> </a:t>
            </a:r>
            <a:r>
              <a:rPr lang="es-CO" sz="1600" dirty="0" err="1">
                <a:solidFill>
                  <a:schemeClr val="tx2">
                    <a:lumMod val="75000"/>
                  </a:schemeClr>
                </a:solidFill>
                <a:latin typeface="+mn-lt"/>
              </a:rPr>
              <a:t>view</a:t>
            </a:r>
            <a:r>
              <a:rPr lang="es-CO" sz="1600" dirty="0">
                <a:solidFill>
                  <a:schemeClr val="tx2">
                    <a:lumMod val="75000"/>
                  </a:schemeClr>
                </a:solidFill>
                <a:latin typeface="+mn-lt"/>
              </a:rPr>
              <a:t> NOMBREVISTA, permite eliminar las vistas.</a:t>
            </a:r>
          </a:p>
          <a:p>
            <a:pPr algn="just" fontAlgn="auto">
              <a:spcAft>
                <a:spcPts val="0"/>
              </a:spcAft>
              <a:defRPr/>
            </a:pPr>
            <a:r>
              <a:rPr lang="es-CO" sz="1600" dirty="0">
                <a:solidFill>
                  <a:schemeClr val="tx2">
                    <a:lumMod val="75000"/>
                  </a:schemeClr>
                </a:solidFill>
                <a:latin typeface="+mn-lt"/>
              </a:rPr>
              <a:t>Alter </a:t>
            </a:r>
            <a:r>
              <a:rPr lang="es-CO" sz="1600" dirty="0" err="1">
                <a:solidFill>
                  <a:schemeClr val="tx2">
                    <a:lumMod val="75000"/>
                  </a:schemeClr>
                </a:solidFill>
                <a:latin typeface="+mn-lt"/>
              </a:rPr>
              <a:t>view</a:t>
            </a:r>
            <a:r>
              <a:rPr lang="es-CO" sz="1600" dirty="0">
                <a:solidFill>
                  <a:schemeClr val="tx2">
                    <a:lumMod val="75000"/>
                  </a:schemeClr>
                </a:solidFill>
                <a:latin typeface="+mn-lt"/>
              </a:rPr>
              <a:t> NOMBREVISTA, permite modificar las vistas.</a:t>
            </a: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739513406"/>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841499" y="13648"/>
            <a:ext cx="93623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21- Procedimientos Almacenados</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914409"/>
            <a:ext cx="11848019" cy="5943591"/>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SQL Server ofrece dos alternativas para asegurar la integridad de los datos: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Declarativa: uso de restricciones, valores predeterminados.</a:t>
            </a:r>
          </a:p>
          <a:p>
            <a:pPr lvl="0" algn="just" fontAlgn="auto">
              <a:spcAft>
                <a:spcPts val="0"/>
              </a:spcAft>
              <a:defRPr/>
            </a:pPr>
            <a:r>
              <a:rPr lang="es-CO" sz="1600" dirty="0" smtClean="0">
                <a:solidFill>
                  <a:schemeClr val="tx2">
                    <a:lumMod val="75000"/>
                  </a:schemeClr>
                </a:solidFill>
                <a:latin typeface="+mn-lt"/>
              </a:rPr>
              <a:t>Procedimental: mediante procedimientos almacenados y desencadenadores (</a:t>
            </a:r>
            <a:r>
              <a:rPr lang="es-CO" sz="1600" dirty="0" err="1" smtClean="0">
                <a:solidFill>
                  <a:schemeClr val="tx2">
                    <a:lumMod val="75000"/>
                  </a:schemeClr>
                </a:solidFill>
                <a:latin typeface="+mn-lt"/>
              </a:rPr>
              <a:t>triggers</a:t>
            </a:r>
            <a:r>
              <a:rPr lang="es-CO" sz="1600" dirty="0" smtClean="0">
                <a:solidFill>
                  <a:schemeClr val="tx2">
                    <a:lumMod val="75000"/>
                  </a:schemeClr>
                </a:solidFill>
                <a:latin typeface="+mn-lt"/>
              </a:rPr>
              <a:t>)</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Un procedimiento almacenado es un conjunto de instrucciones a las que se les da un nombre que se almacena en el servidor.</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para crear un procedimiento almacenado: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create</a:t>
            </a:r>
            <a:r>
              <a:rPr lang="es-CO" sz="1600" dirty="0">
                <a:solidFill>
                  <a:schemeClr val="tx2">
                    <a:lumMod val="75000"/>
                  </a:schemeClr>
                </a:solidFill>
                <a:latin typeface="+mn-lt"/>
              </a:rPr>
              <a:t> </a:t>
            </a:r>
            <a:r>
              <a:rPr lang="es-CO" sz="1600" dirty="0" err="1">
                <a:solidFill>
                  <a:schemeClr val="tx2">
                    <a:lumMod val="75000"/>
                  </a:schemeClr>
                </a:solidFill>
                <a:latin typeface="+mn-lt"/>
              </a:rPr>
              <a:t>procedure</a:t>
            </a:r>
            <a:r>
              <a:rPr lang="es-CO" sz="1600" dirty="0">
                <a:solidFill>
                  <a:schemeClr val="tx2">
                    <a:lumMod val="75000"/>
                  </a:schemeClr>
                </a:solidFill>
                <a:latin typeface="+mn-lt"/>
              </a:rPr>
              <a:t> NOMBREPROCEDIMIENTO</a:t>
            </a:r>
          </a:p>
          <a:p>
            <a:pPr lvl="0" algn="just" fontAlgn="auto">
              <a:spcAft>
                <a:spcPts val="0"/>
              </a:spcAft>
              <a:defRPr/>
            </a:pPr>
            <a:r>
              <a:rPr lang="es-CO" sz="1600" dirty="0">
                <a:solidFill>
                  <a:schemeClr val="tx2">
                    <a:lumMod val="75000"/>
                  </a:schemeClr>
                </a:solidFill>
                <a:latin typeface="+mn-lt"/>
              </a:rPr>
              <a:t>  as </a:t>
            </a:r>
            <a:r>
              <a:rPr lang="es-CO" sz="1600" dirty="0" smtClean="0">
                <a:solidFill>
                  <a:schemeClr val="tx2">
                    <a:lumMod val="75000"/>
                  </a:schemeClr>
                </a:solidFill>
                <a:latin typeface="+mn-lt"/>
              </a:rPr>
              <a:t>INSTRUCCIONES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para ejecutar un procedimiento almacenado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smtClean="0">
                <a:solidFill>
                  <a:schemeClr val="tx2">
                    <a:lumMod val="75000"/>
                  </a:schemeClr>
                </a:solidFill>
                <a:latin typeface="+mn-lt"/>
              </a:rPr>
              <a:t>Execute</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exec</a:t>
            </a:r>
            <a:r>
              <a:rPr lang="es-CO" sz="1600" dirty="0" smtClean="0">
                <a:solidFill>
                  <a:schemeClr val="tx2">
                    <a:lumMod val="75000"/>
                  </a:schemeClr>
                </a:solidFill>
                <a:latin typeface="+mn-lt"/>
              </a:rPr>
              <a:t>) </a:t>
            </a:r>
            <a:r>
              <a:rPr lang="es-CO" sz="1600" dirty="0" smtClean="0">
                <a:solidFill>
                  <a:schemeClr val="tx2">
                    <a:lumMod val="75000"/>
                  </a:schemeClr>
                </a:solidFill>
              </a:rPr>
              <a:t>NOMBREPROCEDIMIENTO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para eliminar un procedimiento almacenado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drop</a:t>
            </a:r>
            <a:r>
              <a:rPr lang="es-CO" sz="1600" dirty="0">
                <a:solidFill>
                  <a:schemeClr val="tx2">
                    <a:lumMod val="75000"/>
                  </a:schemeClr>
                </a:solidFill>
                <a:latin typeface="+mn-lt"/>
              </a:rPr>
              <a:t> </a:t>
            </a:r>
            <a:r>
              <a:rPr lang="es-CO" sz="1600" dirty="0" err="1">
                <a:solidFill>
                  <a:schemeClr val="tx2">
                    <a:lumMod val="75000"/>
                  </a:schemeClr>
                </a:solidFill>
                <a:latin typeface="+mn-lt"/>
              </a:rPr>
              <a:t>procedure</a:t>
            </a:r>
            <a:r>
              <a:rPr lang="es-CO" sz="1600" dirty="0">
                <a:solidFill>
                  <a:schemeClr val="tx2">
                    <a:lumMod val="75000"/>
                  </a:schemeClr>
                </a:solidFill>
                <a:latin typeface="+mn-lt"/>
              </a:rPr>
              <a:t> </a:t>
            </a:r>
            <a:r>
              <a:rPr lang="es-CO" sz="1600" dirty="0">
                <a:solidFill>
                  <a:schemeClr val="tx2">
                    <a:lumMod val="75000"/>
                  </a:schemeClr>
                </a:solidFill>
              </a:rPr>
              <a:t>NOMBREPROCEDIMIENTO</a:t>
            </a:r>
            <a:endParaRPr lang="es-CO" sz="1600" dirty="0" smtClean="0">
              <a:solidFill>
                <a:schemeClr val="tx2">
                  <a:lumMod val="75000"/>
                </a:schemeClr>
              </a:solidFill>
              <a:latin typeface="+mn-lt"/>
            </a:endParaRPr>
          </a:p>
        </p:txBody>
      </p:sp>
    </p:spTree>
    <p:extLst>
      <p:ext uri="{BB962C8B-B14F-4D97-AF65-F5344CB8AC3E}">
        <p14:creationId xmlns:p14="http://schemas.microsoft.com/office/powerpoint/2010/main" val="1348614607"/>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765299" y="13648"/>
            <a:ext cx="94385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21- Procedimientos Almacenados</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914409"/>
            <a:ext cx="11848019" cy="5943591"/>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Los procedimientos almacenados pueden recibir y devolver información, para ello se emplea parámetros de entrada y salida.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b="1" dirty="0" smtClean="0">
                <a:solidFill>
                  <a:schemeClr val="tx2">
                    <a:lumMod val="75000"/>
                  </a:schemeClr>
                </a:solidFill>
                <a:latin typeface="+mn-lt"/>
              </a:rPr>
              <a:t>Parámetros de entrada:</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err="1" smtClean="0">
                <a:solidFill>
                  <a:schemeClr val="tx2">
                    <a:lumMod val="75000"/>
                  </a:schemeClr>
                </a:solidFill>
                <a:latin typeface="+mn-lt"/>
              </a:rPr>
              <a:t>create</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procedure</a:t>
            </a:r>
            <a:r>
              <a:rPr lang="es-CO" sz="1600" dirty="0" smtClean="0">
                <a:solidFill>
                  <a:schemeClr val="tx2">
                    <a:lumMod val="75000"/>
                  </a:schemeClr>
                </a:solidFill>
                <a:latin typeface="+mn-lt"/>
              </a:rPr>
              <a:t> </a:t>
            </a:r>
            <a:r>
              <a:rPr lang="es-CO" sz="1600" dirty="0">
                <a:solidFill>
                  <a:schemeClr val="tx2">
                    <a:lumMod val="75000"/>
                  </a:schemeClr>
                </a:solidFill>
                <a:latin typeface="+mn-lt"/>
              </a:rPr>
              <a:t>NOMBREPROCEDIMIENTO</a:t>
            </a:r>
          </a:p>
          <a:p>
            <a:pPr lvl="0" algn="just" fontAlgn="auto">
              <a:spcAft>
                <a:spcPts val="0"/>
              </a:spcAft>
              <a:defRPr/>
            </a:pPr>
            <a:r>
              <a:rPr lang="es-CO" sz="1600" dirty="0">
                <a:solidFill>
                  <a:schemeClr val="tx2">
                    <a:lumMod val="75000"/>
                  </a:schemeClr>
                </a:solidFill>
                <a:latin typeface="+mn-lt"/>
              </a:rPr>
              <a:t>  @NOMBREPARAMETRO TIPO =VALORPORDEFECTO</a:t>
            </a:r>
          </a:p>
          <a:p>
            <a:pPr lvl="0" algn="just" fontAlgn="auto">
              <a:spcAft>
                <a:spcPts val="0"/>
              </a:spcAft>
              <a:defRPr/>
            </a:pPr>
            <a:r>
              <a:rPr lang="es-CO" sz="1600" dirty="0">
                <a:solidFill>
                  <a:schemeClr val="tx2">
                    <a:lumMod val="75000"/>
                  </a:schemeClr>
                </a:solidFill>
                <a:latin typeface="+mn-lt"/>
              </a:rPr>
              <a:t>  as </a:t>
            </a:r>
            <a:r>
              <a:rPr lang="es-CO" sz="1600" dirty="0" smtClean="0">
                <a:solidFill>
                  <a:schemeClr val="tx2">
                    <a:lumMod val="75000"/>
                  </a:schemeClr>
                </a:solidFill>
                <a:latin typeface="+mn-lt"/>
              </a:rPr>
              <a:t>SENTENCIAS</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Para ejecutar un procedimiento con parámetros de entrada:</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err="1" smtClean="0">
                <a:solidFill>
                  <a:schemeClr val="tx2">
                    <a:lumMod val="75000"/>
                  </a:schemeClr>
                </a:solidFill>
                <a:latin typeface="+mn-lt"/>
              </a:rPr>
              <a:t>exec</a:t>
            </a:r>
            <a:r>
              <a:rPr lang="es-CO" sz="1600" dirty="0" smtClean="0">
                <a:solidFill>
                  <a:schemeClr val="tx2">
                    <a:lumMod val="75000"/>
                  </a:schemeClr>
                </a:solidFill>
                <a:latin typeface="+mn-lt"/>
              </a:rPr>
              <a:t> </a:t>
            </a:r>
            <a:r>
              <a:rPr lang="es-CO" sz="1600" dirty="0">
                <a:solidFill>
                  <a:schemeClr val="tx2">
                    <a:lumMod val="75000"/>
                  </a:schemeClr>
                </a:solidFill>
              </a:rPr>
              <a:t>NOMBREPROCEDIMIENTO</a:t>
            </a:r>
            <a:r>
              <a:rPr lang="es-CO" sz="1600" dirty="0" smtClean="0">
                <a:solidFill>
                  <a:schemeClr val="tx2">
                    <a:lumMod val="75000"/>
                  </a:schemeClr>
                </a:solidFill>
                <a:latin typeface="+mn-lt"/>
              </a:rPr>
              <a:t> PARAMETROS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Para eliminar un procedimiento se utiliza la siguiente sintaxis: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drop</a:t>
            </a:r>
            <a:r>
              <a:rPr lang="es-CO" sz="1600" dirty="0">
                <a:solidFill>
                  <a:schemeClr val="tx2">
                    <a:lumMod val="75000"/>
                  </a:schemeClr>
                </a:solidFill>
                <a:latin typeface="+mn-lt"/>
              </a:rPr>
              <a:t> </a:t>
            </a:r>
            <a:r>
              <a:rPr lang="es-CO" sz="1600" dirty="0" err="1">
                <a:solidFill>
                  <a:schemeClr val="tx2">
                    <a:lumMod val="75000"/>
                  </a:schemeClr>
                </a:solidFill>
                <a:latin typeface="+mn-lt"/>
              </a:rPr>
              <a:t>procedure</a:t>
            </a:r>
            <a:r>
              <a:rPr lang="es-CO" sz="1600" dirty="0">
                <a:solidFill>
                  <a:schemeClr val="tx2">
                    <a:lumMod val="75000"/>
                  </a:schemeClr>
                </a:solidFill>
                <a:latin typeface="+mn-lt"/>
              </a:rPr>
              <a:t> </a:t>
            </a:r>
            <a:r>
              <a:rPr lang="es-CO" sz="1600" dirty="0" smtClean="0">
                <a:solidFill>
                  <a:schemeClr val="tx2">
                    <a:lumMod val="75000"/>
                  </a:schemeClr>
                </a:solidFill>
                <a:latin typeface="+mn-lt"/>
              </a:rPr>
              <a:t>NOMBREPROCEDIMIENTO</a:t>
            </a: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873903371"/>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2959099" y="13648"/>
            <a:ext cx="82447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2 – Tipos de datos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034723"/>
            <a:ext cx="11848019" cy="5654835"/>
          </a:xfrm>
          <a:prstGeom prst="rect">
            <a:avLst/>
          </a:prstGeom>
        </p:spPr>
        <p:txBody>
          <a:bodyPr/>
          <a:lstStyle/>
          <a:p>
            <a:pPr algn="just" fontAlgn="auto">
              <a:spcAft>
                <a:spcPts val="0"/>
              </a:spcAft>
              <a:defRPr/>
            </a:pPr>
            <a:r>
              <a:rPr lang="es-CO" sz="1600" dirty="0" err="1" smtClean="0">
                <a:solidFill>
                  <a:schemeClr val="tx2">
                    <a:lumMod val="75000"/>
                  </a:schemeClr>
                </a:solidFill>
                <a:latin typeface="+mn-lt"/>
              </a:rPr>
              <a:t>Sql</a:t>
            </a:r>
            <a:r>
              <a:rPr lang="es-CO" sz="1600" dirty="0" smtClean="0">
                <a:solidFill>
                  <a:schemeClr val="tx2">
                    <a:lumMod val="75000"/>
                  </a:schemeClr>
                </a:solidFill>
                <a:latin typeface="+mn-lt"/>
              </a:rPr>
              <a:t> </a:t>
            </a:r>
            <a:r>
              <a:rPr lang="es-CO" sz="1600" dirty="0">
                <a:solidFill>
                  <a:schemeClr val="tx2">
                    <a:lumMod val="75000"/>
                  </a:schemeClr>
                </a:solidFill>
                <a:latin typeface="+mn-lt"/>
              </a:rPr>
              <a:t>Server permite almacenar valores numéricos </a:t>
            </a:r>
            <a:r>
              <a:rPr lang="es-CO" sz="1600" dirty="0" smtClean="0">
                <a:solidFill>
                  <a:schemeClr val="tx2">
                    <a:lumMod val="75000"/>
                  </a:schemeClr>
                </a:solidFill>
                <a:latin typeface="+mn-lt"/>
              </a:rPr>
              <a:t>aproximados, es decir, datos numéricos con coma flotante. </a:t>
            </a:r>
            <a:r>
              <a:rPr lang="es-CO" sz="1600" b="1" dirty="0" err="1" smtClean="0">
                <a:solidFill>
                  <a:schemeClr val="tx2">
                    <a:lumMod val="75000"/>
                  </a:schemeClr>
                </a:solidFill>
                <a:latin typeface="+mn-lt"/>
              </a:rPr>
              <a:t>Float</a:t>
            </a:r>
            <a:r>
              <a:rPr lang="es-CO" sz="1600" b="1" dirty="0" smtClean="0">
                <a:solidFill>
                  <a:schemeClr val="tx2">
                    <a:lumMod val="75000"/>
                  </a:schemeClr>
                </a:solidFill>
                <a:latin typeface="+mn-lt"/>
              </a:rPr>
              <a:t> y Real</a:t>
            </a:r>
            <a:endParaRPr lang="es-CO" sz="1600" b="1"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Float</a:t>
            </a:r>
            <a:r>
              <a:rPr lang="es-CO" sz="1600" dirty="0">
                <a:solidFill>
                  <a:schemeClr val="tx2">
                    <a:lumMod val="75000"/>
                  </a:schemeClr>
                </a:solidFill>
                <a:latin typeface="+mn-lt"/>
              </a:rPr>
              <a:t> (n): n entre 1 y 53 y el valor por defecto es 53.</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pt-BR" sz="1600" dirty="0">
                <a:solidFill>
                  <a:schemeClr val="tx2">
                    <a:lumMod val="75000"/>
                  </a:schemeClr>
                </a:solidFill>
                <a:latin typeface="+mn-lt"/>
              </a:rPr>
              <a:t>Si 1&lt;=n&lt;=24, n se trata como 24. Si 25&lt;=n&lt;=53, n se trata como 53. </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p:txBody>
      </p:sp>
      <p:graphicFrame>
        <p:nvGraphicFramePr>
          <p:cNvPr id="3" name="Tabla 2"/>
          <p:cNvGraphicFramePr>
            <a:graphicFrameLocks noGrp="1"/>
          </p:cNvGraphicFramePr>
          <p:nvPr>
            <p:extLst>
              <p:ext uri="{D42A27DB-BD31-4B8C-83A1-F6EECF244321}">
                <p14:modId xmlns:p14="http://schemas.microsoft.com/office/powerpoint/2010/main" val="289422553"/>
              </p:ext>
            </p:extLst>
          </p:nvPr>
        </p:nvGraphicFramePr>
        <p:xfrm>
          <a:off x="304809" y="2728330"/>
          <a:ext cx="11550307" cy="984885"/>
        </p:xfrm>
        <a:graphic>
          <a:graphicData uri="http://schemas.openxmlformats.org/drawingml/2006/table">
            <a:tbl>
              <a:tblPr>
                <a:tableStyleId>{5C22544A-7EE6-4342-B048-85BDC9FD1C3A}</a:tableStyleId>
              </a:tblPr>
              <a:tblGrid>
                <a:gridCol w="3080075"/>
                <a:gridCol w="3609473"/>
                <a:gridCol w="4860759"/>
              </a:tblGrid>
              <a:tr h="0">
                <a:tc>
                  <a:txBody>
                    <a:bodyPr/>
                    <a:lstStyle/>
                    <a:p>
                      <a:pPr marL="0" algn="l" defTabSz="457200" rtl="0" eaLnBrk="1" fontAlgn="ctr" latinLnBrk="0" hangingPunct="1"/>
                      <a:r>
                        <a:rPr lang="es-CO" sz="1400" kern="1200" dirty="0" smtClean="0">
                          <a:solidFill>
                            <a:schemeClr val="bg1"/>
                          </a:solidFill>
                          <a:latin typeface="+mn-lt"/>
                          <a:ea typeface="+mn-ea"/>
                          <a:cs typeface="+mn-cs"/>
                        </a:rPr>
                        <a:t>Valor </a:t>
                      </a:r>
                      <a:r>
                        <a:rPr lang="es-CO" sz="1400" kern="1200" dirty="0" err="1" smtClean="0">
                          <a:solidFill>
                            <a:schemeClr val="bg1"/>
                          </a:solidFill>
                          <a:latin typeface="+mn-lt"/>
                          <a:ea typeface="+mn-ea"/>
                          <a:cs typeface="+mn-cs"/>
                        </a:rPr>
                        <a:t>predetermindado</a:t>
                      </a:r>
                      <a:r>
                        <a:rPr lang="es-CO" sz="1400" kern="1200" dirty="0" smtClean="0">
                          <a:solidFill>
                            <a:schemeClr val="bg1"/>
                          </a:solidFill>
                          <a:latin typeface="+mn-lt"/>
                          <a:ea typeface="+mn-ea"/>
                          <a:cs typeface="+mn-cs"/>
                        </a:rPr>
                        <a:t> n</a:t>
                      </a:r>
                      <a:endParaRPr lang="es-CO" sz="1400" kern="1200" dirty="0">
                        <a:solidFill>
                          <a:schemeClr val="bg1"/>
                        </a:solidFill>
                        <a:latin typeface="+mn-lt"/>
                        <a:ea typeface="+mn-ea"/>
                        <a:cs typeface="+mn-cs"/>
                      </a:endParaRPr>
                    </a:p>
                  </a:txBody>
                  <a:tcPr marL="12700" marR="12700" marT="9525" marB="0" anchor="ctr">
                    <a:solidFill>
                      <a:schemeClr val="accent1"/>
                    </a:solidFill>
                  </a:tcPr>
                </a:tc>
                <a:tc>
                  <a:txBody>
                    <a:bodyPr/>
                    <a:lstStyle/>
                    <a:p>
                      <a:pPr marL="0" algn="l" defTabSz="457200" rtl="0" eaLnBrk="1" fontAlgn="ctr" latinLnBrk="0" hangingPunct="1"/>
                      <a:r>
                        <a:rPr lang="es-CO" sz="1400" kern="1200" dirty="0" smtClean="0">
                          <a:solidFill>
                            <a:schemeClr val="bg1"/>
                          </a:solidFill>
                          <a:latin typeface="+mn-lt"/>
                          <a:ea typeface="+mn-ea"/>
                          <a:cs typeface="+mn-cs"/>
                        </a:rPr>
                        <a:t>Precisión</a:t>
                      </a:r>
                      <a:endParaRPr lang="es-CO" sz="1400" kern="1200" dirty="0">
                        <a:solidFill>
                          <a:schemeClr val="bg1"/>
                        </a:solidFill>
                        <a:latin typeface="+mn-lt"/>
                        <a:ea typeface="+mn-ea"/>
                        <a:cs typeface="+mn-cs"/>
                      </a:endParaRPr>
                    </a:p>
                  </a:txBody>
                  <a:tcPr marL="12700" marR="12700" marT="9525" marB="0" anchor="ctr">
                    <a:solidFill>
                      <a:schemeClr val="accent1"/>
                    </a:solidFill>
                  </a:tcPr>
                </a:tc>
                <a:tc>
                  <a:txBody>
                    <a:bodyPr/>
                    <a:lstStyle/>
                    <a:p>
                      <a:pPr marL="0" algn="l" defTabSz="457200" rtl="0" eaLnBrk="1" fontAlgn="ctr" latinLnBrk="0" hangingPunct="1"/>
                      <a:r>
                        <a:rPr lang="es-CO" sz="1400" kern="1200" dirty="0" smtClean="0">
                          <a:solidFill>
                            <a:schemeClr val="bg1"/>
                          </a:solidFill>
                          <a:latin typeface="+mn-lt"/>
                          <a:ea typeface="+mn-ea"/>
                          <a:cs typeface="+mn-cs"/>
                        </a:rPr>
                        <a:t>Tamaño de Almacenamiento </a:t>
                      </a:r>
                      <a:endParaRPr lang="es-CO" sz="1400" kern="1200" dirty="0">
                        <a:solidFill>
                          <a:schemeClr val="bg1"/>
                        </a:solidFill>
                        <a:latin typeface="+mn-lt"/>
                        <a:ea typeface="+mn-ea"/>
                        <a:cs typeface="+mn-cs"/>
                      </a:endParaRPr>
                    </a:p>
                  </a:txBody>
                  <a:tcPr marL="12700" marR="12700" marT="9525" marB="0" anchor="ctr">
                    <a:solidFill>
                      <a:schemeClr val="accent1"/>
                    </a:solidFill>
                  </a:tcPr>
                </a:tc>
              </a:tr>
              <a:tr h="381000">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1 – 24</a:t>
                      </a:r>
                      <a:endParaRPr lang="es-CO" sz="1400" kern="1200" dirty="0">
                        <a:solidFill>
                          <a:schemeClr val="tx2">
                            <a:lumMod val="75000"/>
                          </a:schemeClr>
                        </a:solidFill>
                        <a:latin typeface="+mn-lt"/>
                        <a:ea typeface="+mn-ea"/>
                        <a:cs typeface="+mn-cs"/>
                      </a:endParaRPr>
                    </a:p>
                  </a:txBody>
                  <a:tcPr marL="12700" marR="12700" marT="9525" marB="0" anchor="ctr"/>
                </a:tc>
                <a:tc>
                  <a:txBody>
                    <a:bodyPr/>
                    <a:lstStyle/>
                    <a:p>
                      <a:pPr marL="0" algn="l" defTabSz="457200" rtl="0" eaLnBrk="1" fontAlgn="ctr" latinLnBrk="0" hangingPunct="1"/>
                      <a:r>
                        <a:rPr lang="pt-BR" sz="1400" kern="1200" dirty="0" smtClean="0">
                          <a:solidFill>
                            <a:schemeClr val="tx2">
                              <a:lumMod val="75000"/>
                            </a:schemeClr>
                          </a:solidFill>
                          <a:latin typeface="+mn-lt"/>
                          <a:ea typeface="+mn-ea"/>
                          <a:cs typeface="+mn-cs"/>
                        </a:rPr>
                        <a:t>7 dígitos</a:t>
                      </a:r>
                      <a:endParaRPr lang="pt-BR" sz="1400" kern="1200" dirty="0">
                        <a:solidFill>
                          <a:schemeClr val="tx2">
                            <a:lumMod val="75000"/>
                          </a:schemeClr>
                        </a:solidFill>
                        <a:latin typeface="+mn-lt"/>
                        <a:ea typeface="+mn-ea"/>
                        <a:cs typeface="+mn-cs"/>
                      </a:endParaRPr>
                    </a:p>
                  </a:txBody>
                  <a:tcPr marL="12700" marR="12700" marT="9525" marB="0" anchor="ctr"/>
                </a:tc>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4 </a:t>
                      </a:r>
                      <a:r>
                        <a:rPr lang="es-CO" sz="1400" kern="1200" dirty="0">
                          <a:solidFill>
                            <a:schemeClr val="tx2">
                              <a:lumMod val="75000"/>
                            </a:schemeClr>
                          </a:solidFill>
                          <a:latin typeface="+mn-lt"/>
                          <a:ea typeface="+mn-ea"/>
                          <a:cs typeface="+mn-cs"/>
                        </a:rPr>
                        <a:t>bytes </a:t>
                      </a:r>
                    </a:p>
                  </a:txBody>
                  <a:tcPr marL="12700" marR="12700" marT="9525" marB="0" anchor="ctr"/>
                </a:tc>
              </a:tr>
              <a:tr h="381000">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25 - 53</a:t>
                      </a:r>
                      <a:endParaRPr lang="es-CO" sz="1400" kern="1200" dirty="0">
                        <a:solidFill>
                          <a:schemeClr val="tx2">
                            <a:lumMod val="75000"/>
                          </a:schemeClr>
                        </a:solidFill>
                        <a:latin typeface="+mn-lt"/>
                        <a:ea typeface="+mn-ea"/>
                        <a:cs typeface="+mn-cs"/>
                      </a:endParaRPr>
                    </a:p>
                  </a:txBody>
                  <a:tcPr marL="12700" marR="12700" marT="9525" marB="0" anchor="ctr"/>
                </a:tc>
                <a:tc>
                  <a:txBody>
                    <a:bodyPr/>
                    <a:lstStyle/>
                    <a:p>
                      <a:pPr marL="0" algn="l" defTabSz="457200" rtl="0" eaLnBrk="1" fontAlgn="ctr" latinLnBrk="0" hangingPunct="1"/>
                      <a:r>
                        <a:rPr lang="pt-BR" sz="1400" kern="1200" dirty="0" smtClean="0">
                          <a:solidFill>
                            <a:schemeClr val="tx2">
                              <a:lumMod val="75000"/>
                            </a:schemeClr>
                          </a:solidFill>
                          <a:latin typeface="+mn-lt"/>
                          <a:ea typeface="+mn-ea"/>
                          <a:cs typeface="+mn-cs"/>
                        </a:rPr>
                        <a:t>15 dígitos </a:t>
                      </a:r>
                      <a:endParaRPr lang="pt-BR" sz="1400" kern="1200" dirty="0">
                        <a:solidFill>
                          <a:schemeClr val="tx2">
                            <a:lumMod val="75000"/>
                          </a:schemeClr>
                        </a:solidFill>
                        <a:latin typeface="+mn-lt"/>
                        <a:ea typeface="+mn-ea"/>
                        <a:cs typeface="+mn-cs"/>
                      </a:endParaRPr>
                    </a:p>
                  </a:txBody>
                  <a:tcPr marL="12700" marR="12700" marT="9525" marB="0" anchor="ctr"/>
                </a:tc>
                <a:tc>
                  <a:txBody>
                    <a:bodyPr/>
                    <a:lstStyle/>
                    <a:p>
                      <a:pPr marL="0" algn="l" defTabSz="457200" rtl="0" eaLnBrk="1" fontAlgn="ctr" latinLnBrk="0" hangingPunct="1"/>
                      <a:r>
                        <a:rPr lang="es-CO" sz="1400" kern="1200" dirty="0" smtClean="0">
                          <a:solidFill>
                            <a:schemeClr val="tx2">
                              <a:lumMod val="75000"/>
                            </a:schemeClr>
                          </a:solidFill>
                          <a:latin typeface="+mn-lt"/>
                          <a:ea typeface="+mn-ea"/>
                          <a:cs typeface="+mn-cs"/>
                        </a:rPr>
                        <a:t>8 bytes </a:t>
                      </a:r>
                      <a:endParaRPr lang="es-CO" sz="1400" kern="1200" dirty="0">
                        <a:solidFill>
                          <a:schemeClr val="tx2">
                            <a:lumMod val="75000"/>
                          </a:schemeClr>
                        </a:solidFill>
                        <a:latin typeface="+mn-lt"/>
                        <a:ea typeface="+mn-ea"/>
                        <a:cs typeface="+mn-cs"/>
                      </a:endParaRPr>
                    </a:p>
                  </a:txBody>
                  <a:tcPr marL="12700" marR="12700" marT="9525" marB="0" anchor="ctr"/>
                </a:tc>
              </a:tr>
            </a:tbl>
          </a:graphicData>
        </a:graphic>
      </p:graphicFrame>
      <p:graphicFrame>
        <p:nvGraphicFramePr>
          <p:cNvPr id="2" name="Tabla 1"/>
          <p:cNvGraphicFramePr>
            <a:graphicFrameLocks noGrp="1"/>
          </p:cNvGraphicFramePr>
          <p:nvPr>
            <p:extLst>
              <p:ext uri="{D42A27DB-BD31-4B8C-83A1-F6EECF244321}">
                <p14:modId xmlns:p14="http://schemas.microsoft.com/office/powerpoint/2010/main" val="3141050133"/>
              </p:ext>
            </p:extLst>
          </p:nvPr>
        </p:nvGraphicFramePr>
        <p:xfrm>
          <a:off x="320853" y="4042615"/>
          <a:ext cx="11486134" cy="1038722"/>
        </p:xfrm>
        <a:graphic>
          <a:graphicData uri="http://schemas.openxmlformats.org/drawingml/2006/table">
            <a:tbl>
              <a:tblPr>
                <a:tableStyleId>{5C22544A-7EE6-4342-B048-85BDC9FD1C3A}</a:tableStyleId>
              </a:tblPr>
              <a:tblGrid>
                <a:gridCol w="1556829"/>
                <a:gridCol w="6489801"/>
                <a:gridCol w="3439504"/>
              </a:tblGrid>
              <a:tr h="276722">
                <a:tc>
                  <a:txBody>
                    <a:bodyPr/>
                    <a:lstStyle/>
                    <a:p>
                      <a:pPr algn="ctr" fontAlgn="ctr"/>
                      <a:r>
                        <a:rPr lang="es-CO" sz="1400" kern="1200" dirty="0">
                          <a:solidFill>
                            <a:schemeClr val="bg1"/>
                          </a:solidFill>
                          <a:latin typeface="+mn-lt"/>
                          <a:ea typeface="+mn-ea"/>
                          <a:cs typeface="+mn-cs"/>
                        </a:rPr>
                        <a:t>Tipo de datos </a:t>
                      </a:r>
                    </a:p>
                  </a:txBody>
                  <a:tcPr marL="12700" marR="12700" marT="9525" marB="0" anchor="ctr">
                    <a:solidFill>
                      <a:schemeClr val="accent1"/>
                    </a:solidFill>
                  </a:tcPr>
                </a:tc>
                <a:tc>
                  <a:txBody>
                    <a:bodyPr/>
                    <a:lstStyle/>
                    <a:p>
                      <a:pPr algn="ctr" fontAlgn="ctr"/>
                      <a:r>
                        <a:rPr lang="es-CO" sz="1400" kern="1200" dirty="0">
                          <a:solidFill>
                            <a:schemeClr val="bg1"/>
                          </a:solidFill>
                          <a:latin typeface="+mn-lt"/>
                          <a:ea typeface="+mn-ea"/>
                          <a:cs typeface="+mn-cs"/>
                        </a:rPr>
                        <a:t>Intervalo </a:t>
                      </a:r>
                    </a:p>
                  </a:txBody>
                  <a:tcPr marL="12700" marR="12700" marT="9525" marB="0" anchor="ctr">
                    <a:solidFill>
                      <a:schemeClr val="accent1"/>
                    </a:solidFill>
                  </a:tcPr>
                </a:tc>
                <a:tc>
                  <a:txBody>
                    <a:bodyPr/>
                    <a:lstStyle/>
                    <a:p>
                      <a:pPr algn="ctr" fontAlgn="ctr"/>
                      <a:r>
                        <a:rPr lang="es-CO" sz="1400" kern="1200" dirty="0">
                          <a:solidFill>
                            <a:schemeClr val="bg1"/>
                          </a:solidFill>
                          <a:latin typeface="+mn-lt"/>
                          <a:ea typeface="+mn-ea"/>
                          <a:cs typeface="+mn-cs"/>
                        </a:rPr>
                        <a:t>Almacenamiento </a:t>
                      </a:r>
                    </a:p>
                  </a:txBody>
                  <a:tcPr marL="12700" marR="12700" marT="9525" marB="0" anchor="ctr">
                    <a:solidFill>
                      <a:schemeClr val="accent1"/>
                    </a:solidFill>
                  </a:tcPr>
                </a:tc>
              </a:tr>
              <a:tr h="381000">
                <a:tc>
                  <a:txBody>
                    <a:bodyPr/>
                    <a:lstStyle/>
                    <a:p>
                      <a:pPr algn="l" fontAlgn="ctr"/>
                      <a:r>
                        <a:rPr lang="es-CO" sz="1400" kern="1200">
                          <a:solidFill>
                            <a:schemeClr val="tx2">
                              <a:lumMod val="75000"/>
                            </a:schemeClr>
                          </a:solidFill>
                          <a:latin typeface="+mn-lt"/>
                          <a:ea typeface="+mn-ea"/>
                          <a:cs typeface="+mn-cs"/>
                        </a:rPr>
                        <a:t>float</a:t>
                      </a:r>
                    </a:p>
                  </a:txBody>
                  <a:tcPr marL="12700" marR="12700" marT="9525" marB="0" anchor="ctr"/>
                </a:tc>
                <a:tc>
                  <a:txBody>
                    <a:bodyPr/>
                    <a:lstStyle/>
                    <a:p>
                      <a:pPr algn="l" fontAlgn="ctr"/>
                      <a:r>
                        <a:rPr lang="pt-BR" sz="1400" kern="1200" dirty="0">
                          <a:solidFill>
                            <a:schemeClr val="tx2">
                              <a:lumMod val="75000"/>
                            </a:schemeClr>
                          </a:solidFill>
                          <a:latin typeface="+mn-lt"/>
                          <a:ea typeface="+mn-ea"/>
                          <a:cs typeface="+mn-cs"/>
                        </a:rPr>
                        <a:t>De - 1,79E+308 a -2,23E-308, 0 y de 2,23E-308 a 1,79E+308 </a:t>
                      </a:r>
                    </a:p>
                  </a:txBody>
                  <a:tcPr marL="12700" marR="12700" marT="9525" marB="0" anchor="ctr"/>
                </a:tc>
                <a:tc>
                  <a:txBody>
                    <a:bodyPr/>
                    <a:lstStyle/>
                    <a:p>
                      <a:pPr algn="l" fontAlgn="ctr"/>
                      <a:r>
                        <a:rPr lang="es-CO" sz="1400" kern="1200">
                          <a:solidFill>
                            <a:schemeClr val="tx2">
                              <a:lumMod val="75000"/>
                            </a:schemeClr>
                          </a:solidFill>
                          <a:latin typeface="+mn-lt"/>
                          <a:ea typeface="+mn-ea"/>
                          <a:cs typeface="+mn-cs"/>
                        </a:rPr>
                        <a:t>Depende del valor de n. </a:t>
                      </a:r>
                    </a:p>
                  </a:txBody>
                  <a:tcPr marL="12700" marR="12700" marT="9525" marB="0" anchor="ctr"/>
                </a:tc>
              </a:tr>
              <a:tr h="381000">
                <a:tc>
                  <a:txBody>
                    <a:bodyPr/>
                    <a:lstStyle/>
                    <a:p>
                      <a:pPr algn="l" fontAlgn="ctr"/>
                      <a:r>
                        <a:rPr lang="es-CO" sz="1400" kern="1200">
                          <a:solidFill>
                            <a:schemeClr val="tx2">
                              <a:lumMod val="75000"/>
                            </a:schemeClr>
                          </a:solidFill>
                          <a:latin typeface="+mn-lt"/>
                          <a:ea typeface="+mn-ea"/>
                          <a:cs typeface="+mn-cs"/>
                        </a:rPr>
                        <a:t>real</a:t>
                      </a:r>
                    </a:p>
                  </a:txBody>
                  <a:tcPr marL="12700" marR="12700" marT="9525" marB="0" anchor="ctr"/>
                </a:tc>
                <a:tc>
                  <a:txBody>
                    <a:bodyPr/>
                    <a:lstStyle/>
                    <a:p>
                      <a:pPr algn="l" fontAlgn="ctr"/>
                      <a:r>
                        <a:rPr lang="pt-BR" sz="1400" kern="1200" dirty="0">
                          <a:solidFill>
                            <a:schemeClr val="tx2">
                              <a:lumMod val="75000"/>
                            </a:schemeClr>
                          </a:solidFill>
                          <a:latin typeface="+mn-lt"/>
                          <a:ea typeface="+mn-ea"/>
                          <a:cs typeface="+mn-cs"/>
                        </a:rPr>
                        <a:t>De - 3,40E + 38 a -1,18E - 38, 0 y de 1,18E - 38 a 3,40E + 38 </a:t>
                      </a:r>
                    </a:p>
                  </a:txBody>
                  <a:tcPr marL="12700" marR="12700" marT="9525" marB="0" anchor="ctr"/>
                </a:tc>
                <a:tc>
                  <a:txBody>
                    <a:bodyPr/>
                    <a:lstStyle/>
                    <a:p>
                      <a:pPr algn="l" fontAlgn="ctr"/>
                      <a:r>
                        <a:rPr lang="es-CO" sz="1400" kern="1200" dirty="0">
                          <a:solidFill>
                            <a:schemeClr val="tx2">
                              <a:lumMod val="75000"/>
                            </a:schemeClr>
                          </a:solidFill>
                          <a:latin typeface="+mn-lt"/>
                          <a:ea typeface="+mn-ea"/>
                          <a:cs typeface="+mn-cs"/>
                        </a:rPr>
                        <a:t>4 bytes  </a:t>
                      </a:r>
                    </a:p>
                  </a:txBody>
                  <a:tcPr marL="12700" marR="12700" marT="9525" marB="0" anchor="ctr"/>
                </a:tc>
              </a:tr>
            </a:tbl>
          </a:graphicData>
        </a:graphic>
      </p:graphicFrame>
    </p:spTree>
    <p:extLst>
      <p:ext uri="{BB962C8B-B14F-4D97-AF65-F5344CB8AC3E}">
        <p14:creationId xmlns:p14="http://schemas.microsoft.com/office/powerpoint/2010/main" val="557652467"/>
      </p:ext>
    </p:extLst>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498599" y="13648"/>
            <a:ext cx="97052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21- Procedimientos Almacenados</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914409"/>
            <a:ext cx="11848019" cy="5943591"/>
          </a:xfrm>
          <a:prstGeom prst="rect">
            <a:avLst/>
          </a:prstGeom>
        </p:spPr>
        <p:txBody>
          <a:bodyPr/>
          <a:lstStyle/>
          <a:p>
            <a:pPr algn="just" fontAlgn="auto">
              <a:spcAft>
                <a:spcPts val="0"/>
              </a:spcAft>
              <a:defRPr/>
            </a:pPr>
            <a:r>
              <a:rPr lang="es-CO" sz="1600" b="1" dirty="0" smtClean="0">
                <a:solidFill>
                  <a:schemeClr val="tx2">
                    <a:lumMod val="75000"/>
                  </a:schemeClr>
                </a:solidFill>
              </a:rPr>
              <a:t>Parámetros </a:t>
            </a:r>
            <a:r>
              <a:rPr lang="es-CO" sz="1600" b="1" dirty="0">
                <a:solidFill>
                  <a:schemeClr val="tx2">
                    <a:lumMod val="75000"/>
                  </a:schemeClr>
                </a:solidFill>
              </a:rPr>
              <a:t>de </a:t>
            </a:r>
            <a:r>
              <a:rPr lang="es-CO" sz="1600" b="1" dirty="0" smtClean="0">
                <a:solidFill>
                  <a:schemeClr val="tx2">
                    <a:lumMod val="75000"/>
                  </a:schemeClr>
                </a:solidFill>
              </a:rPr>
              <a:t>salida:</a:t>
            </a:r>
            <a:endParaRPr lang="es-CO" sz="1600" b="1" dirty="0">
              <a:solidFill>
                <a:schemeClr val="tx2">
                  <a:lumMod val="75000"/>
                </a:schemeClr>
              </a:solidFill>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Para que un procedimiento almacenado devuelva un valor se debe declarar una variable con la palabra clave </a:t>
            </a:r>
            <a:r>
              <a:rPr lang="es-CO" sz="1600" b="1" dirty="0" smtClean="0">
                <a:solidFill>
                  <a:schemeClr val="tx2">
                    <a:lumMod val="75000"/>
                  </a:schemeClr>
                </a:solidFill>
                <a:latin typeface="+mn-lt"/>
              </a:rPr>
              <a:t>output </a:t>
            </a:r>
            <a:r>
              <a:rPr lang="es-CO" sz="1600" dirty="0" smtClean="0">
                <a:solidFill>
                  <a:schemeClr val="tx2">
                    <a:lumMod val="75000"/>
                  </a:schemeClr>
                </a:solidFill>
                <a:latin typeface="+mn-lt"/>
              </a:rPr>
              <a:t>al crear el procedimiento</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Sintaxis para crear:</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err="1">
                <a:solidFill>
                  <a:schemeClr val="tx2">
                    <a:lumMod val="75000"/>
                  </a:schemeClr>
                </a:solidFill>
                <a:latin typeface="+mn-lt"/>
              </a:rPr>
              <a:t>create</a:t>
            </a:r>
            <a:r>
              <a:rPr lang="es-CO" sz="1600" dirty="0">
                <a:solidFill>
                  <a:schemeClr val="tx2">
                    <a:lumMod val="75000"/>
                  </a:schemeClr>
                </a:solidFill>
                <a:latin typeface="+mn-lt"/>
              </a:rPr>
              <a:t> </a:t>
            </a:r>
            <a:r>
              <a:rPr lang="es-CO" sz="1600" dirty="0" err="1">
                <a:solidFill>
                  <a:schemeClr val="tx2">
                    <a:lumMod val="75000"/>
                  </a:schemeClr>
                </a:solidFill>
                <a:latin typeface="+mn-lt"/>
              </a:rPr>
              <a:t>procedure</a:t>
            </a:r>
            <a:r>
              <a:rPr lang="es-CO" sz="1600" dirty="0">
                <a:solidFill>
                  <a:schemeClr val="tx2">
                    <a:lumMod val="75000"/>
                  </a:schemeClr>
                </a:solidFill>
                <a:latin typeface="+mn-lt"/>
              </a:rPr>
              <a:t> NOMBREPROCEDIMIENTO</a:t>
            </a:r>
          </a:p>
          <a:p>
            <a:pPr lvl="0" algn="just" fontAlgn="auto">
              <a:spcAft>
                <a:spcPts val="0"/>
              </a:spcAft>
              <a:defRPr/>
            </a:pPr>
            <a:r>
              <a:rPr lang="es-CO" sz="1600" dirty="0">
                <a:solidFill>
                  <a:schemeClr val="tx2">
                    <a:lumMod val="75000"/>
                  </a:schemeClr>
                </a:solidFill>
                <a:latin typeface="+mn-lt"/>
              </a:rPr>
              <a:t>  @PARAMETROENTRADA TIPO =VALORPORDEFECTO,</a:t>
            </a:r>
          </a:p>
          <a:p>
            <a:pPr lvl="0" algn="just" fontAlgn="auto">
              <a:spcAft>
                <a:spcPts val="0"/>
              </a:spcAft>
              <a:defRPr/>
            </a:pPr>
            <a:r>
              <a:rPr lang="es-CO" sz="1600" dirty="0">
                <a:solidFill>
                  <a:schemeClr val="tx2">
                    <a:lumMod val="75000"/>
                  </a:schemeClr>
                </a:solidFill>
                <a:latin typeface="+mn-lt"/>
              </a:rPr>
              <a:t>  @PARAMETROSALIDA TIPO=VALORPORDEFECTO output</a:t>
            </a:r>
          </a:p>
          <a:p>
            <a:pPr lvl="0" algn="just" fontAlgn="auto">
              <a:spcAft>
                <a:spcPts val="0"/>
              </a:spcAft>
              <a:defRPr/>
            </a:pPr>
            <a:r>
              <a:rPr lang="es-CO" sz="1600" dirty="0">
                <a:solidFill>
                  <a:schemeClr val="tx2">
                    <a:lumMod val="75000"/>
                  </a:schemeClr>
                </a:solidFill>
                <a:latin typeface="+mn-lt"/>
              </a:rPr>
              <a:t>  as </a:t>
            </a:r>
          </a:p>
          <a:p>
            <a:pPr lvl="0" algn="just" fontAlgn="auto">
              <a:spcAft>
                <a:spcPts val="0"/>
              </a:spcAft>
              <a:defRPr/>
            </a:pPr>
            <a:r>
              <a:rPr lang="es-CO" sz="1600" dirty="0">
                <a:solidFill>
                  <a:schemeClr val="tx2">
                    <a:lumMod val="75000"/>
                  </a:schemeClr>
                </a:solidFill>
                <a:latin typeface="+mn-lt"/>
              </a:rPr>
              <a:t>   SENTENCIAS</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select</a:t>
            </a:r>
            <a:r>
              <a:rPr lang="es-CO" sz="1600" dirty="0">
                <a:solidFill>
                  <a:schemeClr val="tx2">
                    <a:lumMod val="75000"/>
                  </a:schemeClr>
                </a:solidFill>
                <a:latin typeface="+mn-lt"/>
              </a:rPr>
              <a:t> @</a:t>
            </a:r>
            <a:r>
              <a:rPr lang="es-CO" sz="1600" dirty="0" smtClean="0">
                <a:solidFill>
                  <a:schemeClr val="tx2">
                    <a:lumMod val="75000"/>
                  </a:schemeClr>
                </a:solidFill>
                <a:latin typeface="+mn-lt"/>
              </a:rPr>
              <a:t>PARAMETROSALIDA=SENTENCIAS</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Sintaxis para ejecutarlo (al ejecutarlo también debe emplearse output)</a:t>
            </a:r>
            <a:endParaRPr lang="es-CO" sz="1600" dirty="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latin typeface="+mn-lt"/>
              </a:rPr>
              <a:t>declare @variable decimal(4,2)</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execute</a:t>
            </a:r>
            <a:r>
              <a:rPr lang="es-CO" sz="1600" dirty="0">
                <a:solidFill>
                  <a:schemeClr val="tx2">
                    <a:lumMod val="75000"/>
                  </a:schemeClr>
                </a:solidFill>
                <a:latin typeface="+mn-lt"/>
              </a:rPr>
              <a:t> </a:t>
            </a:r>
            <a:r>
              <a:rPr lang="es-CO" sz="1600" dirty="0" err="1">
                <a:solidFill>
                  <a:schemeClr val="tx2">
                    <a:lumMod val="75000"/>
                  </a:schemeClr>
                </a:solidFill>
                <a:latin typeface="+mn-lt"/>
              </a:rPr>
              <a:t>pa_promedio</a:t>
            </a:r>
            <a:r>
              <a:rPr lang="es-CO" sz="1600" dirty="0">
                <a:solidFill>
                  <a:schemeClr val="tx2">
                    <a:lumMod val="75000"/>
                  </a:schemeClr>
                </a:solidFill>
                <a:latin typeface="+mn-lt"/>
              </a:rPr>
              <a:t> 5,6, @variable output</a:t>
            </a:r>
          </a:p>
          <a:p>
            <a:pPr lvl="0"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select</a:t>
            </a:r>
            <a:r>
              <a:rPr lang="es-CO" sz="1600" dirty="0">
                <a:solidFill>
                  <a:schemeClr val="tx2">
                    <a:lumMod val="75000"/>
                  </a:schemeClr>
                </a:solidFill>
                <a:latin typeface="+mn-lt"/>
              </a:rPr>
              <a:t> @</a:t>
            </a:r>
            <a:r>
              <a:rPr lang="es-CO" sz="1600" dirty="0" smtClean="0">
                <a:solidFill>
                  <a:schemeClr val="tx2">
                    <a:lumMod val="75000"/>
                  </a:schemeClr>
                </a:solidFill>
                <a:latin typeface="+mn-lt"/>
              </a:rPr>
              <a:t>variable</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a:t>
            </a: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2037668783"/>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841499" y="13648"/>
            <a:ext cx="93623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22- Funciones -</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914409"/>
            <a:ext cx="11848019" cy="5943591"/>
          </a:xfrm>
          <a:prstGeom prst="rect">
            <a:avLst/>
          </a:prstGeom>
        </p:spPr>
        <p:txBody>
          <a:bodyPr/>
          <a:lstStyle/>
          <a:p>
            <a:pPr algn="just" fontAlgn="auto">
              <a:spcAft>
                <a:spcPts val="0"/>
              </a:spcAft>
              <a:defRPr/>
            </a:pPr>
            <a:r>
              <a:rPr lang="es-CO" sz="1600" dirty="0" smtClean="0">
                <a:solidFill>
                  <a:schemeClr val="tx2">
                    <a:lumMod val="75000"/>
                  </a:schemeClr>
                </a:solidFill>
              </a:rPr>
              <a:t>Una función es un conjunto de sentencias que operan como una unidad lógica, una rutina que retorna un valor. Una función tiene un nombre, acepta parámetros de entrada y retorna un valor escalar o una tabla. </a:t>
            </a:r>
            <a:r>
              <a:rPr lang="es-CO" sz="1600" dirty="0" smtClean="0">
                <a:solidFill>
                  <a:schemeClr val="tx2">
                    <a:lumMod val="75000"/>
                  </a:schemeClr>
                </a:solidFill>
                <a:latin typeface="+mn-lt"/>
              </a:rPr>
              <a:t>SQL permite 3 tipos de funciones definidas por el usuario y se clasifican según el valor retornado:</a:t>
            </a:r>
          </a:p>
          <a:p>
            <a:pPr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dirty="0" smtClean="0">
                <a:solidFill>
                  <a:schemeClr val="tx2">
                    <a:lumMod val="75000"/>
                  </a:schemeClr>
                </a:solidFill>
                <a:latin typeface="+mn-lt"/>
              </a:rPr>
              <a:t>Escalares: retornan un valor escalar</a:t>
            </a:r>
          </a:p>
          <a:p>
            <a:pPr algn="just" fontAlgn="auto">
              <a:spcAft>
                <a:spcPts val="0"/>
              </a:spcAft>
              <a:defRPr/>
            </a:pPr>
            <a:r>
              <a:rPr lang="es-CO" sz="1600" dirty="0" smtClean="0">
                <a:solidFill>
                  <a:schemeClr val="tx2">
                    <a:lumMod val="75000"/>
                  </a:schemeClr>
                </a:solidFill>
                <a:latin typeface="+mn-lt"/>
              </a:rPr>
              <a:t>De tabla: retornan una tabla</a:t>
            </a:r>
          </a:p>
          <a:p>
            <a:pPr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dirty="0" smtClean="0">
                <a:solidFill>
                  <a:schemeClr val="tx2">
                    <a:lumMod val="75000"/>
                  </a:schemeClr>
                </a:solidFill>
                <a:latin typeface="+mn-lt"/>
              </a:rPr>
              <a:t>Se crean con  </a:t>
            </a:r>
            <a:r>
              <a:rPr lang="es-CO" sz="1600" dirty="0" err="1" smtClean="0">
                <a:solidFill>
                  <a:schemeClr val="tx2">
                    <a:lumMod val="75000"/>
                  </a:schemeClr>
                </a:solidFill>
                <a:latin typeface="+mn-lt"/>
              </a:rPr>
              <a:t>create</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function</a:t>
            </a:r>
            <a:r>
              <a:rPr lang="es-CO" sz="1600" dirty="0" smtClean="0">
                <a:solidFill>
                  <a:schemeClr val="tx2">
                    <a:lumMod val="75000"/>
                  </a:schemeClr>
                </a:solidFill>
                <a:latin typeface="+mn-lt"/>
              </a:rPr>
              <a:t> NOMBRE y se eliminan con </a:t>
            </a:r>
            <a:r>
              <a:rPr lang="es-CO" sz="1600" dirty="0" err="1" smtClean="0">
                <a:solidFill>
                  <a:schemeClr val="tx2">
                    <a:lumMod val="75000"/>
                  </a:schemeClr>
                </a:solidFill>
                <a:latin typeface="+mn-lt"/>
              </a:rPr>
              <a:t>drop</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function</a:t>
            </a:r>
            <a:r>
              <a:rPr lang="es-CO" sz="1600" dirty="0" smtClean="0">
                <a:solidFill>
                  <a:schemeClr val="tx2">
                    <a:lumMod val="75000"/>
                  </a:schemeClr>
                </a:solidFill>
                <a:latin typeface="+mn-lt"/>
              </a:rPr>
              <a:t> NOMBRE.</a:t>
            </a:r>
          </a:p>
          <a:p>
            <a:pPr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dirty="0" smtClean="0">
                <a:solidFill>
                  <a:schemeClr val="tx2">
                    <a:lumMod val="75000"/>
                  </a:schemeClr>
                </a:solidFill>
                <a:latin typeface="+mn-lt"/>
              </a:rPr>
              <a:t>La sintaxis para una función escalar:</a:t>
            </a:r>
          </a:p>
          <a:p>
            <a:pPr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dirty="0" err="1">
                <a:solidFill>
                  <a:schemeClr val="tx2">
                    <a:lumMod val="75000"/>
                  </a:schemeClr>
                </a:solidFill>
                <a:latin typeface="+mn-lt"/>
              </a:rPr>
              <a:t>create</a:t>
            </a:r>
            <a:r>
              <a:rPr lang="es-CO" sz="1600" dirty="0">
                <a:solidFill>
                  <a:schemeClr val="tx2">
                    <a:lumMod val="75000"/>
                  </a:schemeClr>
                </a:solidFill>
                <a:latin typeface="+mn-lt"/>
              </a:rPr>
              <a:t> </a:t>
            </a:r>
            <a:r>
              <a:rPr lang="es-CO" sz="1600" dirty="0" err="1">
                <a:solidFill>
                  <a:schemeClr val="tx2">
                    <a:lumMod val="75000"/>
                  </a:schemeClr>
                </a:solidFill>
                <a:latin typeface="+mn-lt"/>
              </a:rPr>
              <a:t>function</a:t>
            </a:r>
            <a:r>
              <a:rPr lang="es-CO" sz="1600" dirty="0">
                <a:solidFill>
                  <a:schemeClr val="tx2">
                    <a:lumMod val="75000"/>
                  </a:schemeClr>
                </a:solidFill>
                <a:latin typeface="+mn-lt"/>
              </a:rPr>
              <a:t> NOMBRE</a:t>
            </a:r>
          </a:p>
          <a:p>
            <a:pPr algn="just" fontAlgn="auto">
              <a:spcAft>
                <a:spcPts val="0"/>
              </a:spcAft>
              <a:defRPr/>
            </a:pPr>
            <a:r>
              <a:rPr lang="es-CO" sz="1600" dirty="0">
                <a:solidFill>
                  <a:schemeClr val="tx2">
                    <a:lumMod val="75000"/>
                  </a:schemeClr>
                </a:solidFill>
                <a:latin typeface="+mn-lt"/>
              </a:rPr>
              <a:t> (@PARAMETRO TIPO=VALORPORDEFECTO)</a:t>
            </a:r>
          </a:p>
          <a:p>
            <a:pPr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returns</a:t>
            </a:r>
            <a:r>
              <a:rPr lang="es-CO" sz="1600" dirty="0">
                <a:solidFill>
                  <a:schemeClr val="tx2">
                    <a:lumMod val="75000"/>
                  </a:schemeClr>
                </a:solidFill>
                <a:latin typeface="+mn-lt"/>
              </a:rPr>
              <a:t> TIPO</a:t>
            </a:r>
          </a:p>
          <a:p>
            <a:pPr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begin</a:t>
            </a:r>
            <a:endParaRPr lang="es-CO" sz="1600" dirty="0">
              <a:solidFill>
                <a:schemeClr val="tx2">
                  <a:lumMod val="75000"/>
                </a:schemeClr>
              </a:solidFill>
              <a:latin typeface="+mn-lt"/>
            </a:endParaRPr>
          </a:p>
          <a:p>
            <a:pPr algn="just" fontAlgn="auto">
              <a:spcAft>
                <a:spcPts val="0"/>
              </a:spcAft>
              <a:defRPr/>
            </a:pPr>
            <a:r>
              <a:rPr lang="es-CO" sz="1600" dirty="0">
                <a:solidFill>
                  <a:schemeClr val="tx2">
                    <a:lumMod val="75000"/>
                  </a:schemeClr>
                </a:solidFill>
                <a:latin typeface="+mn-lt"/>
              </a:rPr>
              <a:t>   INSTRUCCIONES</a:t>
            </a:r>
          </a:p>
          <a:p>
            <a:pPr algn="just" fontAlgn="auto">
              <a:spcAft>
                <a:spcPts val="0"/>
              </a:spcAft>
              <a:defRPr/>
            </a:pPr>
            <a:r>
              <a:rPr lang="es-CO" sz="1600" dirty="0">
                <a:solidFill>
                  <a:schemeClr val="tx2">
                    <a:lumMod val="75000"/>
                  </a:schemeClr>
                </a:solidFill>
                <a:latin typeface="+mn-lt"/>
              </a:rPr>
              <a:t>   </a:t>
            </a:r>
            <a:r>
              <a:rPr lang="es-CO" sz="1600" dirty="0" err="1">
                <a:solidFill>
                  <a:schemeClr val="tx2">
                    <a:lumMod val="75000"/>
                  </a:schemeClr>
                </a:solidFill>
                <a:latin typeface="+mn-lt"/>
              </a:rPr>
              <a:t>return</a:t>
            </a:r>
            <a:r>
              <a:rPr lang="es-CO" sz="1600" dirty="0">
                <a:solidFill>
                  <a:schemeClr val="tx2">
                    <a:lumMod val="75000"/>
                  </a:schemeClr>
                </a:solidFill>
                <a:latin typeface="+mn-lt"/>
              </a:rPr>
              <a:t> VALOR</a:t>
            </a:r>
          </a:p>
          <a:p>
            <a:pPr algn="just" fontAlgn="auto">
              <a:spcAft>
                <a:spcPts val="0"/>
              </a:spcAft>
              <a:defRPr/>
            </a:pPr>
            <a:r>
              <a:rPr lang="es-CO" sz="1600" dirty="0">
                <a:solidFill>
                  <a:schemeClr val="tx2">
                    <a:lumMod val="75000"/>
                  </a:schemeClr>
                </a:solidFill>
                <a:latin typeface="+mn-lt"/>
              </a:rPr>
              <a:t>  </a:t>
            </a:r>
            <a:r>
              <a:rPr lang="es-CO" sz="1600" dirty="0" err="1" smtClean="0">
                <a:solidFill>
                  <a:schemeClr val="tx2">
                    <a:lumMod val="75000"/>
                  </a:schemeClr>
                </a:solidFill>
                <a:latin typeface="+mn-lt"/>
              </a:rPr>
              <a:t>end</a:t>
            </a:r>
            <a:endParaRPr lang="es-CO" sz="1600" dirty="0" smtClean="0">
              <a:solidFill>
                <a:schemeClr val="tx2">
                  <a:lumMod val="75000"/>
                </a:schemeClr>
              </a:solidFill>
              <a:latin typeface="+mn-lt"/>
            </a:endParaRPr>
          </a:p>
          <a:p>
            <a:pPr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dirty="0" smtClean="0">
                <a:solidFill>
                  <a:schemeClr val="tx2">
                    <a:lumMod val="75000"/>
                  </a:schemeClr>
                </a:solidFill>
                <a:latin typeface="+mn-lt"/>
              </a:rPr>
              <a:t>Las funciones se invocan con la siguiente sintaxis: </a:t>
            </a:r>
          </a:p>
          <a:p>
            <a:pPr algn="just" fontAlgn="auto">
              <a:spcAft>
                <a:spcPts val="0"/>
              </a:spcAft>
              <a:defRPr/>
            </a:pPr>
            <a:r>
              <a:rPr lang="es-CO" sz="1600" dirty="0" err="1" smtClean="0">
                <a:solidFill>
                  <a:schemeClr val="tx2">
                    <a:lumMod val="75000"/>
                  </a:schemeClr>
                </a:solidFill>
                <a:latin typeface="+mn-lt"/>
              </a:rPr>
              <a:t>select</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dbo.Nombrefuncion</a:t>
            </a:r>
            <a:r>
              <a:rPr lang="es-CO" sz="1600" dirty="0" smtClean="0">
                <a:solidFill>
                  <a:schemeClr val="tx2">
                    <a:lumMod val="75000"/>
                  </a:schemeClr>
                </a:solidFill>
                <a:latin typeface="+mn-lt"/>
              </a:rPr>
              <a:t>(</a:t>
            </a:r>
            <a:r>
              <a:rPr lang="es-CO" sz="1600" dirty="0" err="1" smtClean="0">
                <a:solidFill>
                  <a:schemeClr val="tx2">
                    <a:lumMod val="75000"/>
                  </a:schemeClr>
                </a:solidFill>
                <a:latin typeface="+mn-lt"/>
              </a:rPr>
              <a:t>parametros</a:t>
            </a:r>
            <a:r>
              <a:rPr lang="es-CO" sz="1600" dirty="0" smtClean="0">
                <a:solidFill>
                  <a:schemeClr val="tx2">
                    <a:lumMod val="75000"/>
                  </a:schemeClr>
                </a:solidFill>
                <a:latin typeface="+mn-lt"/>
              </a:rPr>
              <a:t>)</a:t>
            </a:r>
          </a:p>
          <a:p>
            <a:pPr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dirty="0" smtClean="0">
                <a:solidFill>
                  <a:schemeClr val="tx2">
                    <a:lumMod val="75000"/>
                  </a:schemeClr>
                </a:solidFill>
                <a:latin typeface="+mn-lt"/>
              </a:rPr>
              <a:t>Ejercicio.</a:t>
            </a: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1087878442"/>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556641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3187699" y="13648"/>
            <a:ext cx="80161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2 – Tipos de datos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034723"/>
            <a:ext cx="11848019" cy="5654835"/>
          </a:xfrm>
          <a:prstGeom prst="rect">
            <a:avLst/>
          </a:prstGeom>
        </p:spPr>
        <p:txBody>
          <a:bodyPr/>
          <a:lstStyle/>
          <a:p>
            <a:pPr algn="just" fontAlgn="auto">
              <a:spcAft>
                <a:spcPts val="0"/>
              </a:spcAft>
              <a:defRPr/>
            </a:pPr>
            <a:r>
              <a:rPr lang="es-CO" sz="1600" dirty="0" err="1" smtClean="0">
                <a:solidFill>
                  <a:schemeClr val="tx2">
                    <a:lumMod val="75000"/>
                  </a:schemeClr>
                </a:solidFill>
                <a:latin typeface="+mn-lt"/>
              </a:rPr>
              <a:t>Sql</a:t>
            </a:r>
            <a:r>
              <a:rPr lang="es-CO" sz="1600" dirty="0" smtClean="0">
                <a:solidFill>
                  <a:schemeClr val="tx2">
                    <a:lumMod val="75000"/>
                  </a:schemeClr>
                </a:solidFill>
                <a:latin typeface="+mn-lt"/>
              </a:rPr>
              <a:t> </a:t>
            </a:r>
            <a:r>
              <a:rPr lang="es-CO" sz="1600" dirty="0">
                <a:solidFill>
                  <a:schemeClr val="tx2">
                    <a:lumMod val="75000"/>
                  </a:schemeClr>
                </a:solidFill>
                <a:latin typeface="+mn-lt"/>
              </a:rPr>
              <a:t>Server permite almacenar valores </a:t>
            </a:r>
            <a:r>
              <a:rPr lang="es-CO" sz="1600" dirty="0" smtClean="0">
                <a:solidFill>
                  <a:schemeClr val="tx2">
                    <a:lumMod val="75000"/>
                  </a:schemeClr>
                </a:solidFill>
                <a:latin typeface="+mn-lt"/>
              </a:rPr>
              <a:t>tipo fecha y hora.</a:t>
            </a:r>
            <a:endParaRPr lang="es-CO" sz="1600" b="1"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b="1" dirty="0" smtClean="0">
                <a:solidFill>
                  <a:schemeClr val="tx2">
                    <a:lumMod val="75000"/>
                  </a:schemeClr>
                </a:solidFill>
                <a:latin typeface="+mn-lt"/>
              </a:rPr>
              <a:t>Date</a:t>
            </a:r>
            <a:r>
              <a:rPr lang="es-CO" sz="1600" dirty="0" smtClean="0">
                <a:solidFill>
                  <a:schemeClr val="tx2">
                    <a:lumMod val="75000"/>
                  </a:schemeClr>
                </a:solidFill>
                <a:latin typeface="+mn-lt"/>
              </a:rPr>
              <a:t>: el </a:t>
            </a:r>
            <a:r>
              <a:rPr lang="es-CO" sz="1600" dirty="0">
                <a:solidFill>
                  <a:schemeClr val="tx2">
                    <a:lumMod val="75000"/>
                  </a:schemeClr>
                </a:solidFill>
                <a:latin typeface="+mn-lt"/>
              </a:rPr>
              <a:t>formato de la cadena es AAAA-MM-DD </a:t>
            </a:r>
            <a:r>
              <a:rPr lang="es-CO" sz="1600" dirty="0" smtClean="0">
                <a:solidFill>
                  <a:schemeClr val="tx2">
                    <a:lumMod val="75000"/>
                  </a:schemeClr>
                </a:solidFill>
                <a:latin typeface="+mn-lt"/>
              </a:rPr>
              <a:t>con intervalo </a:t>
            </a:r>
            <a:r>
              <a:rPr lang="es-CO" sz="1600" dirty="0">
                <a:solidFill>
                  <a:schemeClr val="tx2">
                    <a:lumMod val="75000"/>
                  </a:schemeClr>
                </a:solidFill>
                <a:latin typeface="+mn-lt"/>
              </a:rPr>
              <a:t>de 0001-01-01 a 9999-12-31</a:t>
            </a:r>
          </a:p>
          <a:p>
            <a:pPr lvl="0" algn="just" fontAlgn="auto">
              <a:spcAft>
                <a:spcPts val="0"/>
              </a:spcAft>
              <a:defRPr/>
            </a:pPr>
            <a:r>
              <a:rPr lang="es-CO" sz="1600" dirty="0" smtClean="0">
                <a:solidFill>
                  <a:schemeClr val="tx2">
                    <a:lumMod val="75000"/>
                  </a:schemeClr>
                </a:solidFill>
                <a:latin typeface="+mn-lt"/>
              </a:rPr>
              <a:t>10 posiciones de longitud que ocupan un tamaño de 3 bytes.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b="1" dirty="0" err="1" smtClean="0">
                <a:solidFill>
                  <a:schemeClr val="tx2">
                    <a:lumMod val="75000"/>
                  </a:schemeClr>
                </a:solidFill>
                <a:latin typeface="+mn-lt"/>
              </a:rPr>
              <a:t>Datetime</a:t>
            </a:r>
            <a:r>
              <a:rPr lang="es-CO" sz="1600" dirty="0" smtClean="0">
                <a:solidFill>
                  <a:schemeClr val="tx2">
                    <a:lumMod val="75000"/>
                  </a:schemeClr>
                </a:solidFill>
                <a:latin typeface="+mn-lt"/>
              </a:rPr>
              <a:t>: fecha combinada con hora con fracciones de segundos.</a:t>
            </a:r>
          </a:p>
          <a:p>
            <a:pPr lvl="0" algn="just" fontAlgn="auto">
              <a:spcAft>
                <a:spcPts val="0"/>
              </a:spcAft>
              <a:defRPr/>
            </a:pPr>
            <a:r>
              <a:rPr lang="es-CO" sz="1600" dirty="0" smtClean="0">
                <a:solidFill>
                  <a:schemeClr val="tx2">
                    <a:lumMod val="75000"/>
                  </a:schemeClr>
                </a:solidFill>
                <a:latin typeface="+mn-lt"/>
              </a:rPr>
              <a:t>19 a 23 posiciones de longitud  que ocupan un tamaño de 8 bytes.</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b="1" dirty="0" err="1" smtClean="0">
                <a:solidFill>
                  <a:schemeClr val="tx2">
                    <a:lumMod val="75000"/>
                  </a:schemeClr>
                </a:solidFill>
                <a:latin typeface="+mn-lt"/>
              </a:rPr>
              <a:t>SmallDatetime</a:t>
            </a:r>
            <a:r>
              <a:rPr lang="es-CO" sz="1600" dirty="0" smtClean="0">
                <a:solidFill>
                  <a:schemeClr val="tx2">
                    <a:lumMod val="75000"/>
                  </a:schemeClr>
                </a:solidFill>
                <a:latin typeface="+mn-lt"/>
              </a:rPr>
              <a:t>: </a:t>
            </a:r>
            <a:r>
              <a:rPr lang="es-CO" sz="1600" dirty="0">
                <a:solidFill>
                  <a:schemeClr val="tx2">
                    <a:lumMod val="75000"/>
                  </a:schemeClr>
                </a:solidFill>
                <a:latin typeface="+mn-lt"/>
              </a:rPr>
              <a:t>fecha combinada con hora sin fracciones de segundos.</a:t>
            </a:r>
          </a:p>
          <a:p>
            <a:pPr lvl="0" algn="just" fontAlgn="auto">
              <a:spcAft>
                <a:spcPts val="0"/>
              </a:spcAft>
              <a:defRPr/>
            </a:pPr>
            <a:r>
              <a:rPr lang="es-CO" sz="1600" dirty="0">
                <a:solidFill>
                  <a:schemeClr val="tx2">
                    <a:lumMod val="75000"/>
                  </a:schemeClr>
                </a:solidFill>
                <a:latin typeface="+mn-lt"/>
              </a:rPr>
              <a:t>19 posiciones de longitud que ocupan un tamaño de 4 bytes.</a:t>
            </a:r>
          </a:p>
          <a:p>
            <a:pPr lvl="0"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dirty="0" err="1">
                <a:solidFill>
                  <a:schemeClr val="tx2">
                    <a:lumMod val="75000"/>
                  </a:schemeClr>
                </a:solidFill>
                <a:latin typeface="+mn-lt"/>
              </a:rPr>
              <a:t>Sql</a:t>
            </a:r>
            <a:r>
              <a:rPr lang="es-CO" sz="1600" dirty="0">
                <a:solidFill>
                  <a:schemeClr val="tx2">
                    <a:lumMod val="75000"/>
                  </a:schemeClr>
                </a:solidFill>
                <a:latin typeface="+mn-lt"/>
              </a:rPr>
              <a:t> Server permite almacenar cadenas de caracteres.</a:t>
            </a:r>
          </a:p>
          <a:p>
            <a:pPr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b="1" dirty="0" err="1">
                <a:solidFill>
                  <a:schemeClr val="tx2">
                    <a:lumMod val="75000"/>
                  </a:schemeClr>
                </a:solidFill>
                <a:latin typeface="+mn-lt"/>
              </a:rPr>
              <a:t>Char</a:t>
            </a:r>
            <a:r>
              <a:rPr lang="es-CO" sz="1600" b="1" dirty="0">
                <a:solidFill>
                  <a:schemeClr val="tx2">
                    <a:lumMod val="75000"/>
                  </a:schemeClr>
                </a:solidFill>
                <a:latin typeface="+mn-lt"/>
              </a:rPr>
              <a:t> y </a:t>
            </a:r>
            <a:r>
              <a:rPr lang="es-CO" sz="1600" b="1" dirty="0" err="1">
                <a:solidFill>
                  <a:schemeClr val="tx2">
                    <a:lumMod val="75000"/>
                  </a:schemeClr>
                </a:solidFill>
                <a:latin typeface="+mn-lt"/>
              </a:rPr>
              <a:t>Varchar</a:t>
            </a:r>
            <a:r>
              <a:rPr lang="es-CO" sz="1600" dirty="0">
                <a:solidFill>
                  <a:schemeClr val="tx2">
                    <a:lumMod val="75000"/>
                  </a:schemeClr>
                </a:solidFill>
                <a:latin typeface="+mn-lt"/>
              </a:rPr>
              <a:t>: Son tipos de datos de cadena de longitud fija o de longitud variable</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b="1" dirty="0" err="1" smtClean="0">
                <a:solidFill>
                  <a:schemeClr val="tx2">
                    <a:lumMod val="75000"/>
                  </a:schemeClr>
                </a:solidFill>
                <a:latin typeface="+mn-lt"/>
              </a:rPr>
              <a:t>Char</a:t>
            </a:r>
            <a:r>
              <a:rPr lang="es-CO" sz="1600" b="1" dirty="0" smtClean="0">
                <a:solidFill>
                  <a:schemeClr val="tx2">
                    <a:lumMod val="75000"/>
                  </a:schemeClr>
                </a:solidFill>
                <a:latin typeface="+mn-lt"/>
              </a:rPr>
              <a:t>(n)</a:t>
            </a:r>
            <a:r>
              <a:rPr lang="es-CO" sz="1600" dirty="0" smtClean="0">
                <a:solidFill>
                  <a:schemeClr val="tx2">
                    <a:lumMod val="75000"/>
                  </a:schemeClr>
                </a:solidFill>
                <a:latin typeface="+mn-lt"/>
              </a:rPr>
              <a:t>: n define la longitud de la cadena y debe estar entre 1 y 8000. el tamaño de almacenamiento es de n bytes.</a:t>
            </a:r>
          </a:p>
          <a:p>
            <a:pPr lvl="0" algn="just" fontAlgn="auto">
              <a:spcAft>
                <a:spcPts val="0"/>
              </a:spcAft>
              <a:defRPr/>
            </a:pPr>
            <a:endParaRPr lang="es-CO" sz="1600" dirty="0">
              <a:solidFill>
                <a:schemeClr val="tx2">
                  <a:lumMod val="75000"/>
                </a:schemeClr>
              </a:solidFill>
              <a:latin typeface="+mn-lt"/>
            </a:endParaRPr>
          </a:p>
          <a:p>
            <a:pPr algn="just" fontAlgn="auto">
              <a:spcAft>
                <a:spcPts val="0"/>
              </a:spcAft>
              <a:defRPr/>
            </a:pPr>
            <a:r>
              <a:rPr lang="es-CO" sz="1600" b="1" dirty="0" err="1">
                <a:solidFill>
                  <a:schemeClr val="tx2">
                    <a:lumMod val="75000"/>
                  </a:schemeClr>
                </a:solidFill>
                <a:latin typeface="+mn-lt"/>
              </a:rPr>
              <a:t>Varchar</a:t>
            </a:r>
            <a:r>
              <a:rPr lang="es-CO" sz="1600" dirty="0">
                <a:solidFill>
                  <a:schemeClr val="tx2">
                    <a:lumMod val="75000"/>
                  </a:schemeClr>
                </a:solidFill>
              </a:rPr>
              <a:t>: </a:t>
            </a:r>
            <a:r>
              <a:rPr lang="es-CO" sz="1600" dirty="0">
                <a:solidFill>
                  <a:schemeClr val="tx2">
                    <a:lumMod val="75000"/>
                  </a:schemeClr>
                </a:solidFill>
                <a:latin typeface="+mn-lt"/>
              </a:rPr>
              <a:t>Almacena cadena de caracteres, guarda longitud variable de caracteres pero se puede especificar su límite entre paréntesis. Almacena hasta 8000 caracteres.</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p:txBody>
      </p:sp>
    </p:spTree>
    <p:extLst>
      <p:ext uri="{BB962C8B-B14F-4D97-AF65-F5344CB8AC3E}">
        <p14:creationId xmlns:p14="http://schemas.microsoft.com/office/powerpoint/2010/main" val="950884848"/>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304799" y="1387658"/>
            <a:ext cx="11550316" cy="1754326"/>
          </a:xfrm>
          <a:prstGeom prst="rect">
            <a:avLst/>
          </a:prstGeom>
        </p:spPr>
        <p:txBody>
          <a:bodyPr wrap="square">
            <a:spAutoFit/>
          </a:bodyPr>
          <a:lstStyle/>
          <a:p>
            <a:pPr lvl="0" algn="just" fontAlgn="auto">
              <a:spcAft>
                <a:spcPts val="0"/>
              </a:spcAft>
              <a:defRPr/>
            </a:pPr>
            <a:r>
              <a:rPr lang="es-CO" dirty="0" smtClean="0">
                <a:solidFill>
                  <a:schemeClr val="tx2">
                    <a:lumMod val="75000"/>
                  </a:schemeClr>
                </a:solidFill>
              </a:rPr>
              <a:t>Verificar la existencia de la tabla </a:t>
            </a:r>
            <a:r>
              <a:rPr lang="es-CO" dirty="0" err="1" smtClean="0">
                <a:solidFill>
                  <a:schemeClr val="tx2">
                    <a:lumMod val="75000"/>
                  </a:schemeClr>
                </a:solidFill>
              </a:rPr>
              <a:t>tblusuarios</a:t>
            </a:r>
            <a:r>
              <a:rPr lang="es-CO" dirty="0" smtClean="0">
                <a:solidFill>
                  <a:schemeClr val="tx2">
                    <a:lumMod val="75000"/>
                  </a:schemeClr>
                </a:solidFill>
              </a:rPr>
              <a:t>, si existe se borra para efectos del ejercicio.</a:t>
            </a:r>
          </a:p>
          <a:p>
            <a:pPr lvl="0" algn="just" fontAlgn="auto">
              <a:spcAft>
                <a:spcPts val="0"/>
              </a:spcAft>
              <a:defRPr/>
            </a:pPr>
            <a:endParaRPr lang="es-CO" dirty="0" smtClean="0">
              <a:solidFill>
                <a:schemeClr val="tx2">
                  <a:lumMod val="75000"/>
                </a:schemeClr>
              </a:solidFill>
            </a:endParaRPr>
          </a:p>
          <a:p>
            <a:pPr lvl="0" algn="just" fontAlgn="auto">
              <a:spcAft>
                <a:spcPts val="0"/>
              </a:spcAft>
              <a:defRPr/>
            </a:pPr>
            <a:r>
              <a:rPr lang="es-CO" dirty="0" smtClean="0">
                <a:solidFill>
                  <a:schemeClr val="tx2">
                    <a:lumMod val="75000"/>
                  </a:schemeClr>
                </a:solidFill>
              </a:rPr>
              <a:t>Crear </a:t>
            </a:r>
            <a:r>
              <a:rPr lang="es-CO" dirty="0">
                <a:solidFill>
                  <a:schemeClr val="tx2">
                    <a:lumMod val="75000"/>
                  </a:schemeClr>
                </a:solidFill>
              </a:rPr>
              <a:t>una estructura llamada </a:t>
            </a:r>
            <a:r>
              <a:rPr lang="es-CO" dirty="0" err="1">
                <a:solidFill>
                  <a:schemeClr val="tx2">
                    <a:lumMod val="75000"/>
                  </a:schemeClr>
                </a:solidFill>
              </a:rPr>
              <a:t>tblusuarios</a:t>
            </a:r>
            <a:r>
              <a:rPr lang="es-CO" dirty="0">
                <a:solidFill>
                  <a:schemeClr val="tx2">
                    <a:lumMod val="75000"/>
                  </a:schemeClr>
                </a:solidFill>
              </a:rPr>
              <a:t># con los campos </a:t>
            </a:r>
            <a:r>
              <a:rPr lang="es-CO" b="1" dirty="0">
                <a:solidFill>
                  <a:schemeClr val="tx2">
                    <a:lumMod val="75000"/>
                  </a:schemeClr>
                </a:solidFill>
              </a:rPr>
              <a:t>nombre </a:t>
            </a:r>
            <a:r>
              <a:rPr lang="es-CO" dirty="0">
                <a:solidFill>
                  <a:schemeClr val="tx2">
                    <a:lumMod val="75000"/>
                  </a:schemeClr>
                </a:solidFill>
              </a:rPr>
              <a:t>y </a:t>
            </a:r>
            <a:r>
              <a:rPr lang="es-CO" b="1" dirty="0">
                <a:solidFill>
                  <a:schemeClr val="tx2">
                    <a:lumMod val="75000"/>
                  </a:schemeClr>
                </a:solidFill>
              </a:rPr>
              <a:t>clave </a:t>
            </a:r>
            <a:r>
              <a:rPr lang="es-CO" dirty="0">
                <a:solidFill>
                  <a:schemeClr val="tx2">
                    <a:lumMod val="75000"/>
                  </a:schemeClr>
                </a:solidFill>
              </a:rPr>
              <a:t>con tipo de datos </a:t>
            </a:r>
            <a:r>
              <a:rPr lang="es-CO" b="1" dirty="0" err="1">
                <a:solidFill>
                  <a:schemeClr val="tx2">
                    <a:lumMod val="75000"/>
                  </a:schemeClr>
                </a:solidFill>
              </a:rPr>
              <a:t>varchar</a:t>
            </a:r>
            <a:r>
              <a:rPr lang="es-CO" b="1" dirty="0">
                <a:solidFill>
                  <a:schemeClr val="tx2">
                    <a:lumMod val="75000"/>
                  </a:schemeClr>
                </a:solidFill>
              </a:rPr>
              <a:t>(30)</a:t>
            </a:r>
            <a:r>
              <a:rPr lang="es-CO" dirty="0">
                <a:solidFill>
                  <a:schemeClr val="tx2">
                    <a:lumMod val="75000"/>
                  </a:schemeClr>
                </a:solidFill>
              </a:rPr>
              <a:t> y </a:t>
            </a:r>
            <a:r>
              <a:rPr lang="es-CO" b="1" dirty="0" err="1">
                <a:solidFill>
                  <a:schemeClr val="tx2">
                    <a:lumMod val="75000"/>
                  </a:schemeClr>
                </a:solidFill>
              </a:rPr>
              <a:t>varchar</a:t>
            </a:r>
            <a:r>
              <a:rPr lang="es-CO" b="1" dirty="0">
                <a:solidFill>
                  <a:schemeClr val="tx2">
                    <a:lumMod val="75000"/>
                  </a:schemeClr>
                </a:solidFill>
              </a:rPr>
              <a:t>(10)</a:t>
            </a:r>
            <a:r>
              <a:rPr lang="es-CO" dirty="0">
                <a:solidFill>
                  <a:schemeClr val="tx2">
                    <a:lumMod val="75000"/>
                  </a:schemeClr>
                </a:solidFill>
              </a:rPr>
              <a:t> respectivamente</a:t>
            </a:r>
            <a:r>
              <a:rPr lang="es-CO" b="1" dirty="0">
                <a:solidFill>
                  <a:schemeClr val="tx2">
                    <a:lumMod val="75000"/>
                  </a:schemeClr>
                </a:solidFill>
              </a:rPr>
              <a:t>.</a:t>
            </a:r>
          </a:p>
          <a:p>
            <a:pPr lvl="0" algn="just" fontAlgn="auto">
              <a:spcAft>
                <a:spcPts val="0"/>
              </a:spcAft>
              <a:defRPr/>
            </a:pPr>
            <a:endParaRPr lang="es-CO" dirty="0" smtClean="0">
              <a:solidFill>
                <a:schemeClr val="tx2">
                  <a:lumMod val="75000"/>
                </a:schemeClr>
              </a:solidFill>
            </a:endParaRPr>
          </a:p>
          <a:p>
            <a:pPr lvl="0" algn="just" fontAlgn="auto">
              <a:spcAft>
                <a:spcPts val="0"/>
              </a:spcAft>
              <a:defRPr/>
            </a:pPr>
            <a:endParaRPr lang="es-CO" dirty="0">
              <a:solidFill>
                <a:schemeClr val="tx2">
                  <a:lumMod val="75000"/>
                </a:schemeClr>
              </a:solidFill>
            </a:endParaRPr>
          </a:p>
        </p:txBody>
      </p:sp>
      <p:sp>
        <p:nvSpPr>
          <p:cNvPr id="3" name="1 Título"/>
          <p:cNvSpPr txBox="1">
            <a:spLocks/>
          </p:cNvSpPr>
          <p:nvPr/>
        </p:nvSpPr>
        <p:spPr>
          <a:xfrm>
            <a:off x="2857499" y="13648"/>
            <a:ext cx="83463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Ejercicio</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Tree>
    <p:extLst>
      <p:ext uri="{BB962C8B-B14F-4D97-AF65-F5344CB8AC3E}">
        <p14:creationId xmlns:p14="http://schemas.microsoft.com/office/powerpoint/2010/main" val="36230122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1993899" y="13648"/>
            <a:ext cx="92099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3- Insertar y recuperar registros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4355425"/>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Al ingresar datos de cada registro debe tenerse en cuenta la cantidad y el orden de los campos. Para insertar registros utilizamos la instrucción INSERT INTO.</a:t>
            </a:r>
          </a:p>
          <a:p>
            <a:pPr lvl="0" algn="just" fontAlgn="auto">
              <a:spcAft>
                <a:spcPts val="0"/>
              </a:spcAft>
              <a:defRPr/>
            </a:pPr>
            <a:endParaRPr lang="es-CO" sz="1600" dirty="0" smtClean="0">
              <a:solidFill>
                <a:schemeClr val="tx2">
                  <a:lumMod val="75000"/>
                </a:schemeClr>
              </a:solidFill>
              <a:latin typeface="+mn-lt"/>
            </a:endParaRPr>
          </a:p>
          <a:p>
            <a:pPr algn="just" fontAlgn="auto">
              <a:spcAft>
                <a:spcPts val="0"/>
              </a:spcAft>
              <a:defRPr/>
            </a:pPr>
            <a:r>
              <a:rPr lang="es-CO" sz="1600" dirty="0">
                <a:solidFill>
                  <a:schemeClr val="tx2">
                    <a:lumMod val="75000"/>
                  </a:schemeClr>
                </a:solidFill>
              </a:rPr>
              <a:t>Usamos “INSERT INTO", luego el nombre de la tabla, detallamos los nombres de los campos entre paréntesis y separados por comas y luego de la cláusula “VALUES" colocamos los valores para cada campo, también entre paréntesis y separados por comas.</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La sintaxis es la siguiente:</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INSERT INTO </a:t>
            </a:r>
            <a:r>
              <a:rPr lang="es-CO" sz="1600" dirty="0" err="1" smtClean="0">
                <a:solidFill>
                  <a:schemeClr val="tx2">
                    <a:lumMod val="75000"/>
                  </a:schemeClr>
                </a:solidFill>
                <a:latin typeface="+mn-lt"/>
              </a:rPr>
              <a:t>nombretabla</a:t>
            </a:r>
            <a:r>
              <a:rPr lang="es-CO" sz="1600" dirty="0" smtClean="0">
                <a:solidFill>
                  <a:schemeClr val="tx2">
                    <a:lumMod val="75000"/>
                  </a:schemeClr>
                </a:solidFill>
                <a:latin typeface="+mn-lt"/>
              </a:rPr>
              <a:t> (nombrecampo1</a:t>
            </a:r>
            <a:r>
              <a:rPr lang="es-CO" sz="1600" dirty="0">
                <a:solidFill>
                  <a:schemeClr val="tx2">
                    <a:lumMod val="75000"/>
                  </a:schemeClr>
                </a:solidFill>
                <a:latin typeface="+mn-lt"/>
              </a:rPr>
              <a:t>, ..., </a:t>
            </a:r>
            <a:r>
              <a:rPr lang="es-CO" sz="1600" dirty="0" err="1" smtClean="0">
                <a:solidFill>
                  <a:schemeClr val="tx2">
                    <a:lumMod val="75000"/>
                  </a:schemeClr>
                </a:solidFill>
                <a:latin typeface="+mn-lt"/>
              </a:rPr>
              <a:t>nombrecampon</a:t>
            </a:r>
            <a:r>
              <a:rPr lang="es-CO" sz="1600" dirty="0">
                <a:solidFill>
                  <a:schemeClr val="tx2">
                    <a:lumMod val="75000"/>
                  </a:schemeClr>
                </a:solidFill>
                <a:latin typeface="+mn-lt"/>
              </a:rPr>
              <a:t>) </a:t>
            </a:r>
            <a:r>
              <a:rPr lang="es-CO" sz="1600" dirty="0" err="1">
                <a:solidFill>
                  <a:schemeClr val="tx2">
                    <a:lumMod val="75000"/>
                  </a:schemeClr>
                </a:solidFill>
                <a:latin typeface="+mn-lt"/>
              </a:rPr>
              <a:t>values</a:t>
            </a:r>
            <a:r>
              <a:rPr lang="es-CO" sz="1600" dirty="0">
                <a:solidFill>
                  <a:schemeClr val="tx2">
                    <a:lumMod val="75000"/>
                  </a:schemeClr>
                </a:solidFill>
                <a:latin typeface="+mn-lt"/>
              </a:rPr>
              <a:t> </a:t>
            </a:r>
            <a:r>
              <a:rPr lang="es-CO" sz="1600" dirty="0" smtClean="0">
                <a:solidFill>
                  <a:schemeClr val="tx2">
                    <a:lumMod val="75000"/>
                  </a:schemeClr>
                </a:solidFill>
                <a:latin typeface="+mn-lt"/>
              </a:rPr>
              <a:t>(valorcampo1</a:t>
            </a:r>
            <a:r>
              <a:rPr lang="es-CO" sz="1600" dirty="0">
                <a:solidFill>
                  <a:schemeClr val="tx2">
                    <a:lumMod val="75000"/>
                  </a:schemeClr>
                </a:solidFill>
                <a:latin typeface="+mn-lt"/>
              </a:rPr>
              <a:t>, ..., </a:t>
            </a:r>
            <a:r>
              <a:rPr lang="es-CO" sz="1600" dirty="0" err="1" smtClean="0">
                <a:solidFill>
                  <a:schemeClr val="tx2">
                    <a:lumMod val="75000"/>
                  </a:schemeClr>
                </a:solidFill>
                <a:latin typeface="+mn-lt"/>
              </a:rPr>
              <a:t>valorcampon</a:t>
            </a:r>
            <a:r>
              <a:rPr lang="es-CO" sz="1600" dirty="0">
                <a:solidFill>
                  <a:schemeClr val="tx2">
                    <a:lumMod val="75000"/>
                  </a:schemeClr>
                </a:solidFill>
                <a:latin typeface="+mn-lt"/>
              </a:rPr>
              <a:t>); </a:t>
            </a: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Ejemplo:</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a:solidFill>
                  <a:schemeClr val="tx2">
                    <a:lumMod val="75000"/>
                  </a:schemeClr>
                </a:solidFill>
              </a:rPr>
              <a:t>INSERT INTO</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tblusuarios</a:t>
            </a:r>
            <a:r>
              <a:rPr lang="es-CO" sz="1600" dirty="0" smtClean="0">
                <a:solidFill>
                  <a:schemeClr val="tx2">
                    <a:lumMod val="75000"/>
                  </a:schemeClr>
                </a:solidFill>
                <a:latin typeface="+mn-lt"/>
              </a:rPr>
              <a:t># </a:t>
            </a:r>
            <a:r>
              <a:rPr lang="es-CO" sz="1600" dirty="0">
                <a:solidFill>
                  <a:schemeClr val="tx2">
                    <a:lumMod val="75000"/>
                  </a:schemeClr>
                </a:solidFill>
                <a:latin typeface="+mn-lt"/>
              </a:rPr>
              <a:t>(nombre, clave) </a:t>
            </a:r>
            <a:r>
              <a:rPr lang="es-CO" sz="1600" dirty="0" smtClean="0">
                <a:solidFill>
                  <a:schemeClr val="tx2">
                    <a:lumMod val="75000"/>
                  </a:schemeClr>
                </a:solidFill>
                <a:latin typeface="+mn-lt"/>
              </a:rPr>
              <a:t>VALUES </a:t>
            </a:r>
            <a:r>
              <a:rPr lang="es-CO" sz="1600" dirty="0">
                <a:solidFill>
                  <a:schemeClr val="tx2">
                    <a:lumMod val="75000"/>
                  </a:schemeClr>
                </a:solidFill>
                <a:latin typeface="+mn-lt"/>
              </a:rPr>
              <a:t>('</a:t>
            </a:r>
            <a:r>
              <a:rPr lang="es-CO" sz="1600" dirty="0" err="1">
                <a:solidFill>
                  <a:schemeClr val="tx2">
                    <a:lumMod val="75000"/>
                  </a:schemeClr>
                </a:solidFill>
                <a:latin typeface="+mn-lt"/>
              </a:rPr>
              <a:t>Mariano','payaso</a:t>
            </a:r>
            <a:r>
              <a:rPr lang="es-CO" sz="1600" dirty="0">
                <a:solidFill>
                  <a:schemeClr val="tx2">
                    <a:lumMod val="75000"/>
                  </a:schemeClr>
                </a:solidFill>
                <a:latin typeface="+mn-lt"/>
              </a:rPr>
              <a:t>'); </a:t>
            </a: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Insertar 5 registros a la estructura </a:t>
            </a:r>
            <a:r>
              <a:rPr lang="es-CO" sz="1600" dirty="0" err="1" smtClean="0">
                <a:solidFill>
                  <a:schemeClr val="tx2">
                    <a:lumMod val="75000"/>
                  </a:schemeClr>
                </a:solidFill>
                <a:latin typeface="+mn-lt"/>
              </a:rPr>
              <a:t>tblusuarios</a:t>
            </a:r>
            <a:r>
              <a:rPr lang="es-CO" sz="1600" dirty="0" smtClean="0">
                <a:solidFill>
                  <a:schemeClr val="tx2">
                    <a:lumMod val="75000"/>
                  </a:schemeClr>
                </a:solidFill>
                <a:latin typeface="+mn-lt"/>
              </a:rPr>
              <a:t>#</a:t>
            </a: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2916822617"/>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2628899" y="13648"/>
            <a:ext cx="85749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3- Insertar y recuperar registros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3"/>
            <a:ext cx="11848019" cy="4656210"/>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Para consultar los registros creados la instrucción “SELECT” cuya sintaxis es:</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a:t>
            </a:r>
          </a:p>
          <a:p>
            <a:pPr lvl="0" algn="just" fontAlgn="auto">
              <a:spcAft>
                <a:spcPts val="0"/>
              </a:spcAft>
              <a:defRPr/>
            </a:pPr>
            <a:r>
              <a:rPr lang="es-CO" sz="1600" dirty="0" smtClean="0">
                <a:solidFill>
                  <a:schemeClr val="tx2">
                    <a:lumMod val="75000"/>
                  </a:schemeClr>
                </a:solidFill>
                <a:latin typeface="+mn-lt"/>
              </a:rPr>
              <a:t>*</a:t>
            </a:r>
          </a:p>
          <a:p>
            <a:pPr lvl="0" algn="just" fontAlgn="auto">
              <a:spcAft>
                <a:spcPts val="0"/>
              </a:spcAft>
              <a:defRPr/>
            </a:pPr>
            <a:r>
              <a:rPr lang="es-CO" sz="1600" dirty="0" smtClean="0">
                <a:solidFill>
                  <a:schemeClr val="tx2">
                    <a:lumMod val="75000"/>
                  </a:schemeClr>
                </a:solidFill>
                <a:latin typeface="+mn-lt"/>
              </a:rPr>
              <a:t>FROM</a:t>
            </a:r>
          </a:p>
          <a:p>
            <a:pPr lvl="0" algn="just" fontAlgn="auto">
              <a:spcAft>
                <a:spcPts val="0"/>
              </a:spcAft>
              <a:defRPr/>
            </a:pP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Con el asterisco indicamos que se muestran todos los campos de la tabla.</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Seleccionar todos los registros de la tabla </a:t>
            </a:r>
            <a:r>
              <a:rPr lang="es-CO" sz="1600" dirty="0" err="1" smtClean="0">
                <a:solidFill>
                  <a:schemeClr val="tx2">
                    <a:lumMod val="75000"/>
                  </a:schemeClr>
                </a:solidFill>
                <a:latin typeface="+mn-lt"/>
              </a:rPr>
              <a:t>tblusuarios</a:t>
            </a:r>
            <a:r>
              <a:rPr lang="es-CO" sz="1600" dirty="0" smtClean="0">
                <a:solidFill>
                  <a:schemeClr val="tx2">
                    <a:lumMod val="75000"/>
                  </a:schemeClr>
                </a:solidFill>
                <a:latin typeface="+mn-lt"/>
              </a:rPr>
              <a:t>#.</a:t>
            </a:r>
          </a:p>
          <a:p>
            <a:pPr lvl="0" algn="just" fontAlgn="auto">
              <a:spcAft>
                <a:spcPts val="0"/>
              </a:spcAft>
              <a:defRPr/>
            </a:pP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También podemos especificar el nombre de los campos que se deseen visualizar. Para esto en vez de usar el asterisco enumeramos los campos separados por comas. </a:t>
            </a:r>
            <a:endParaRPr lang="es-CO" sz="1600" dirty="0">
              <a:solidFill>
                <a:schemeClr val="tx2">
                  <a:lumMod val="75000"/>
                </a:schemeClr>
              </a:solidFill>
              <a:latin typeface="+mn-lt"/>
            </a:endParaRPr>
          </a:p>
          <a:p>
            <a:pPr lvl="0" algn="just" fontAlgn="auto">
              <a:spcAft>
                <a:spcPts val="0"/>
              </a:spcAft>
              <a:defRPr/>
            </a:pPr>
            <a:endParaRPr lang="es-CO" sz="1600" dirty="0" smtClean="0">
              <a:solidFill>
                <a:schemeClr val="tx2">
                  <a:lumMod val="75000"/>
                </a:schemeClr>
              </a:solidFill>
              <a:latin typeface="+mn-lt"/>
            </a:endParaRPr>
          </a:p>
          <a:p>
            <a:pPr algn="just" fontAlgn="auto">
              <a:spcAft>
                <a:spcPts val="0"/>
              </a:spcAft>
              <a:defRPr/>
            </a:pPr>
            <a:r>
              <a:rPr lang="es-CO" sz="1600" dirty="0">
                <a:solidFill>
                  <a:schemeClr val="tx2">
                    <a:lumMod val="75000"/>
                  </a:schemeClr>
                </a:solidFill>
              </a:rPr>
              <a:t>Ejercicio: Seleccionar todos los registros de la tabla </a:t>
            </a:r>
            <a:r>
              <a:rPr lang="es-CO" sz="1600" dirty="0" err="1">
                <a:solidFill>
                  <a:schemeClr val="tx2">
                    <a:lumMod val="75000"/>
                  </a:schemeClr>
                </a:solidFill>
              </a:rPr>
              <a:t>tblusuarios</a:t>
            </a:r>
            <a:r>
              <a:rPr lang="es-CO" sz="1600" dirty="0" smtClean="0">
                <a:solidFill>
                  <a:schemeClr val="tx2">
                    <a:lumMod val="75000"/>
                  </a:schemeClr>
                </a:solidFill>
              </a:rPr>
              <a:t># donde se visualice un solo campo.</a:t>
            </a:r>
            <a:endParaRPr lang="es-CO" sz="1600" dirty="0">
              <a:solidFill>
                <a:schemeClr val="tx2">
                  <a:lumMod val="75000"/>
                </a:schemeClr>
              </a:solidFill>
            </a:endParaRPr>
          </a:p>
          <a:p>
            <a:pPr lvl="0" algn="just" fontAlgn="auto">
              <a:spcAft>
                <a:spcPts val="0"/>
              </a:spcAft>
              <a:defRPr/>
            </a:pPr>
            <a:endParaRPr lang="es-CO" sz="1600" dirty="0">
              <a:solidFill>
                <a:schemeClr val="tx2">
                  <a:lumMod val="75000"/>
                </a:schemeClr>
              </a:solidFill>
              <a:latin typeface="+mn-lt"/>
            </a:endParaRPr>
          </a:p>
        </p:txBody>
      </p:sp>
    </p:spTree>
    <p:extLst>
      <p:ext uri="{BB962C8B-B14F-4D97-AF65-F5344CB8AC3E}">
        <p14:creationId xmlns:p14="http://schemas.microsoft.com/office/powerpoint/2010/main" val="3246320841"/>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1 Título"/>
          <p:cNvSpPr txBox="1">
            <a:spLocks/>
          </p:cNvSpPr>
          <p:nvPr/>
        </p:nvSpPr>
        <p:spPr>
          <a:xfrm>
            <a:off x="2082799" y="13648"/>
            <a:ext cx="9121095" cy="816531"/>
          </a:xfrm>
          <a:prstGeom prst="rect">
            <a:avLst/>
          </a:prstGeom>
        </p:spPr>
        <p:txBody>
          <a:bodyPr/>
          <a:lstStyle/>
          <a:p>
            <a:pPr marL="0" marR="0" lvl="0" indent="0" defTabSz="457200" rtl="0" eaLnBrk="1" fontAlgn="auto" latinLnBrk="0" hangingPunct="1">
              <a:lnSpc>
                <a:spcPct val="100000"/>
              </a:lnSpc>
              <a:spcBef>
                <a:spcPct val="0"/>
              </a:spcBef>
              <a:spcAft>
                <a:spcPts val="0"/>
              </a:spcAft>
              <a:buClrTx/>
              <a:buSzTx/>
              <a:buFontTx/>
              <a:buNone/>
              <a:tabLst/>
              <a:defRPr/>
            </a:pPr>
            <a:r>
              <a:rPr kumimoji="0" lang="es-CO" sz="2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SQL Server Básico</a:t>
            </a:r>
          </a:p>
          <a:p>
            <a:pPr marL="0" marR="0" lvl="0" indent="0" defTabSz="457200" rtl="0" eaLnBrk="1" fontAlgn="auto" latinLnBrk="0" hangingPunct="1">
              <a:lnSpc>
                <a:spcPct val="100000"/>
              </a:lnSpc>
              <a:spcBef>
                <a:spcPct val="0"/>
              </a:spcBef>
              <a:spcAft>
                <a:spcPts val="0"/>
              </a:spcAft>
              <a:buClrTx/>
              <a:buSzTx/>
              <a:buFontTx/>
              <a:buNone/>
              <a:tabLst/>
              <a:defRPr/>
            </a:pP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3- Insertar y recuperar registros</a:t>
            </a:r>
            <a:r>
              <a:rPr kumimoji="0" lang="es-CO" sz="1800" i="0" u="none" strike="noStrike" kern="1200" cap="none" spc="0" normalizeH="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 </a:t>
            </a:r>
            <a:r>
              <a:rPr kumimoji="0" lang="es-CO" sz="1800" i="0" u="none" strike="noStrike" kern="1200" cap="none" spc="0" normalizeH="0" baseline="0" noProof="0" dirty="0" smtClean="0">
                <a:ln>
                  <a:noFill/>
                </a:ln>
                <a:solidFill>
                  <a:prstClr val="white"/>
                </a:solidFill>
                <a:effectLst>
                  <a:outerShdw blurRad="38100" dist="38100" dir="2700000" algn="tl">
                    <a:srgbClr val="000000">
                      <a:alpha val="43137"/>
                    </a:srgbClr>
                  </a:outerShdw>
                </a:effectLst>
                <a:uLnTx/>
                <a:uFillTx/>
                <a:latin typeface="+mj-lt"/>
                <a:ea typeface="+mj-ea"/>
                <a:cs typeface="+mj-cs"/>
              </a:rPr>
              <a:t>-</a:t>
            </a:r>
            <a:endParaRPr kumimoji="0" lang="es-CO" sz="4400"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mj-lt"/>
              <a:ea typeface="+mj-ea"/>
              <a:cs typeface="+mj-cs"/>
            </a:endParaRPr>
          </a:p>
        </p:txBody>
      </p:sp>
      <p:sp>
        <p:nvSpPr>
          <p:cNvPr id="31" name="1 Título"/>
          <p:cNvSpPr txBox="1">
            <a:spLocks/>
          </p:cNvSpPr>
          <p:nvPr/>
        </p:nvSpPr>
        <p:spPr>
          <a:xfrm>
            <a:off x="178411" y="1155044"/>
            <a:ext cx="11848019" cy="5534515"/>
          </a:xfrm>
          <a:prstGeom prst="rect">
            <a:avLst/>
          </a:prstGeom>
        </p:spPr>
        <p:txBody>
          <a:bodyPr/>
          <a:lstStyle/>
          <a:p>
            <a:pPr lvl="0" algn="just" fontAlgn="auto">
              <a:spcAft>
                <a:spcPts val="0"/>
              </a:spcAft>
              <a:defRPr/>
            </a:pPr>
            <a:r>
              <a:rPr lang="es-CO" sz="1600" dirty="0" smtClean="0">
                <a:solidFill>
                  <a:schemeClr val="tx2">
                    <a:lumMod val="75000"/>
                  </a:schemeClr>
                </a:solidFill>
                <a:latin typeface="+mn-lt"/>
              </a:rPr>
              <a:t>Podemos seleccionar los registros de una tabla que cumplan cierta condición. La sintaxis básica es la siguiente:</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SELECT nombrecampo1,</a:t>
            </a: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	…</a:t>
            </a:r>
          </a:p>
          <a:p>
            <a:pPr lvl="0" algn="just" fontAlgn="auto">
              <a:spcAft>
                <a:spcPts val="0"/>
              </a:spcAft>
              <a:defRPr/>
            </a:pPr>
            <a:r>
              <a:rPr lang="es-CO" sz="1600" dirty="0">
                <a:solidFill>
                  <a:schemeClr val="tx2">
                    <a:lumMod val="75000"/>
                  </a:schemeClr>
                </a:solidFill>
                <a:latin typeface="+mn-lt"/>
              </a:rPr>
              <a:t>	</a:t>
            </a:r>
            <a:r>
              <a:rPr lang="es-CO" sz="1600" dirty="0" smtClean="0">
                <a:solidFill>
                  <a:schemeClr val="tx2">
                    <a:lumMod val="75000"/>
                  </a:schemeClr>
                </a:solidFill>
                <a:latin typeface="+mn-lt"/>
              </a:rPr>
              <a:t>	</a:t>
            </a:r>
            <a:r>
              <a:rPr lang="es-CO" sz="1600" dirty="0" err="1" smtClean="0">
                <a:solidFill>
                  <a:schemeClr val="tx2">
                    <a:lumMod val="75000"/>
                  </a:schemeClr>
                </a:solidFill>
                <a:latin typeface="+mn-lt"/>
              </a:rPr>
              <a:t>nombrecampon</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FROM </a:t>
            </a:r>
            <a:r>
              <a:rPr lang="es-CO" sz="1600" dirty="0" err="1" smtClean="0">
                <a:solidFill>
                  <a:schemeClr val="tx2">
                    <a:lumMod val="75000"/>
                  </a:schemeClr>
                </a:solidFill>
                <a:latin typeface="+mn-lt"/>
              </a:rPr>
              <a:t>nombretabla</a:t>
            </a:r>
            <a:endParaRPr lang="es-CO" sz="1600" dirty="0" smtClean="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WHERE condición</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En las condiciones utilizamos operadores relacionales como por ejemplo el signo igual (=).</a:t>
            </a:r>
          </a:p>
          <a:p>
            <a:pPr lvl="0" algn="just" fontAlgn="auto">
              <a:spcAft>
                <a:spcPts val="0"/>
              </a:spcAft>
              <a:defRPr/>
            </a:pPr>
            <a:r>
              <a:rPr lang="es-CO" sz="1600" dirty="0" smtClean="0">
                <a:solidFill>
                  <a:schemeClr val="tx2">
                    <a:lumMod val="75000"/>
                  </a:schemeClr>
                </a:solidFill>
                <a:latin typeface="+mn-lt"/>
              </a:rPr>
              <a:t>Algunos operadores relacionales son:</a:t>
            </a:r>
          </a:p>
          <a:p>
            <a:pPr lvl="0" algn="just" fontAlgn="auto">
              <a:spcAft>
                <a:spcPts val="0"/>
              </a:spcAft>
              <a:defRPr/>
            </a:pPr>
            <a:r>
              <a:rPr lang="es-CO" sz="1600" dirty="0" smtClean="0">
                <a:solidFill>
                  <a:schemeClr val="tx2">
                    <a:lumMod val="75000"/>
                  </a:schemeClr>
                </a:solidFill>
                <a:latin typeface="+mn-lt"/>
              </a:rPr>
              <a:t>= 	Igual</a:t>
            </a: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&lt;&gt;	Distinto</a:t>
            </a:r>
          </a:p>
          <a:p>
            <a:pPr lvl="0" algn="just" fontAlgn="auto">
              <a:spcAft>
                <a:spcPts val="0"/>
              </a:spcAft>
              <a:defRPr/>
            </a:pPr>
            <a:r>
              <a:rPr lang="es-CO" sz="1600" dirty="0" smtClean="0">
                <a:solidFill>
                  <a:schemeClr val="tx2">
                    <a:lumMod val="75000"/>
                  </a:schemeClr>
                </a:solidFill>
                <a:latin typeface="+mn-lt"/>
              </a:rPr>
              <a:t>&gt;	Mayor</a:t>
            </a:r>
          </a:p>
          <a:p>
            <a:pPr lvl="0" algn="just" fontAlgn="auto">
              <a:spcAft>
                <a:spcPts val="0"/>
              </a:spcAft>
              <a:defRPr/>
            </a:pPr>
            <a:r>
              <a:rPr lang="es-CO" sz="1600" dirty="0" smtClean="0">
                <a:solidFill>
                  <a:schemeClr val="tx2">
                    <a:lumMod val="75000"/>
                  </a:schemeClr>
                </a:solidFill>
                <a:latin typeface="+mn-lt"/>
              </a:rPr>
              <a:t>&lt;	Menor</a:t>
            </a:r>
          </a:p>
          <a:p>
            <a:pPr lvl="0" algn="just" fontAlgn="auto">
              <a:spcAft>
                <a:spcPts val="0"/>
              </a:spcAft>
              <a:defRPr/>
            </a:pPr>
            <a:r>
              <a:rPr lang="es-CO" sz="1600" dirty="0" smtClean="0">
                <a:solidFill>
                  <a:schemeClr val="tx2">
                    <a:lumMod val="75000"/>
                  </a:schemeClr>
                </a:solidFill>
                <a:latin typeface="+mn-lt"/>
              </a:rPr>
              <a:t>&gt;=	Mayor o igual</a:t>
            </a:r>
          </a:p>
          <a:p>
            <a:pPr lvl="0" algn="just" fontAlgn="auto">
              <a:spcAft>
                <a:spcPts val="0"/>
              </a:spcAft>
              <a:defRPr/>
            </a:pPr>
            <a:r>
              <a:rPr lang="es-CO" sz="1600" dirty="0" smtClean="0">
                <a:solidFill>
                  <a:schemeClr val="tx2">
                    <a:lumMod val="75000"/>
                  </a:schemeClr>
                </a:solidFill>
                <a:latin typeface="+mn-lt"/>
              </a:rPr>
              <a:t>&lt;= 	Menor o igual</a:t>
            </a:r>
          </a:p>
          <a:p>
            <a:pPr lvl="0" algn="just" fontAlgn="auto">
              <a:spcAft>
                <a:spcPts val="0"/>
              </a:spcAft>
              <a:defRPr/>
            </a:pPr>
            <a:endParaRPr lang="es-CO" sz="1600" dirty="0">
              <a:solidFill>
                <a:schemeClr val="tx2">
                  <a:lumMod val="75000"/>
                </a:schemeClr>
              </a:solidFill>
              <a:latin typeface="+mn-lt"/>
            </a:endParaRPr>
          </a:p>
          <a:p>
            <a:pPr lvl="0" algn="just" fontAlgn="auto">
              <a:spcAft>
                <a:spcPts val="0"/>
              </a:spcAft>
              <a:defRPr/>
            </a:pPr>
            <a:r>
              <a:rPr lang="es-CO" sz="1600" dirty="0" smtClean="0">
                <a:solidFill>
                  <a:schemeClr val="tx2">
                    <a:lumMod val="75000"/>
                  </a:schemeClr>
                </a:solidFill>
                <a:latin typeface="+mn-lt"/>
              </a:rPr>
              <a:t>Ejercicio: crear una consulta para que retorne la información que cumpla con ciertas condiciones definidas por usted.</a:t>
            </a:r>
          </a:p>
        </p:txBody>
      </p:sp>
    </p:spTree>
    <p:extLst>
      <p:ext uri="{BB962C8B-B14F-4D97-AF65-F5344CB8AC3E}">
        <p14:creationId xmlns:p14="http://schemas.microsoft.com/office/powerpoint/2010/main" val="3509653473"/>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DB1B367B95F05A46AD79F531E0B12249" ma:contentTypeVersion="8" ma:contentTypeDescription="Crear nuevo documento." ma:contentTypeScope="" ma:versionID="dc50ad310d643cacd280548fa09d190d">
  <xsd:schema xmlns:xsd="http://www.w3.org/2001/XMLSchema" xmlns:xs="http://www.w3.org/2001/XMLSchema" xmlns:p="http://schemas.microsoft.com/office/2006/metadata/properties" xmlns:ns2="28c133c1-f39f-47ef-88b0-6463f35cce5c" xmlns:ns3="ef85bb3e-2804-46d3-905f-c22ca17669c2" targetNamespace="http://schemas.microsoft.com/office/2006/metadata/properties" ma:root="true" ma:fieldsID="af2441aa6070549c5af0a8ced53ff023" ns2:_="" ns3:_="">
    <xsd:import namespace="28c133c1-f39f-47ef-88b0-6463f35cce5c"/>
    <xsd:import namespace="ef85bb3e-2804-46d3-905f-c22ca17669c2"/>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Location"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c133c1-f39f-47ef-88b0-6463f35cce5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f85bb3e-2804-46d3-905f-c22ca17669c2" elementFormDefault="qualified">
    <xsd:import namespace="http://schemas.microsoft.com/office/2006/documentManagement/types"/>
    <xsd:import namespace="http://schemas.microsoft.com/office/infopath/2007/PartnerControls"/>
    <xsd:element name="SharedWithUsers" ma:index="11"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Detalles de uso compartido"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4FE5158-8BBD-41C2-9B02-BFBDDF1E1C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8c133c1-f39f-47ef-88b0-6463f35cce5c"/>
    <ds:schemaRef ds:uri="ef85bb3e-2804-46d3-905f-c22ca17669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F3C8BF2-1500-4CD2-B9E3-78B97800A0CC}">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BECA2253-4DBF-4925-AC13-56BBD6754CE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1208</TotalTime>
  <Words>4061</Words>
  <Application>Microsoft Office PowerPoint</Application>
  <PresentationFormat>Personalizado</PresentationFormat>
  <Paragraphs>749</Paragraphs>
  <Slides>42</Slides>
  <Notes>0</Notes>
  <HiddenSlides>0</HiddenSlides>
  <MMClips>0</MMClips>
  <ScaleCrop>false</ScaleCrop>
  <HeadingPairs>
    <vt:vector size="4" baseType="variant">
      <vt:variant>
        <vt:lpstr>Tema</vt:lpstr>
      </vt:variant>
      <vt:variant>
        <vt:i4>1</vt:i4>
      </vt:variant>
      <vt:variant>
        <vt:lpstr>Títulos de diapositiva</vt:lpstr>
      </vt:variant>
      <vt:variant>
        <vt:i4>42</vt:i4>
      </vt:variant>
    </vt:vector>
  </HeadingPairs>
  <TitlesOfParts>
    <vt:vector size="43" baseType="lpstr">
      <vt:lpstr>Tema de Office</vt:lpstr>
      <vt:lpstr>Base de datos con SQL server</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Villa Jaramillo</dc:creator>
  <cp:lastModifiedBy>Mario Fernando Castillo Sarria</cp:lastModifiedBy>
  <cp:revision>27</cp:revision>
  <dcterms:created xsi:type="dcterms:W3CDTF">2018-06-25T18:49:12Z</dcterms:created>
  <dcterms:modified xsi:type="dcterms:W3CDTF">2018-08-24T18:09:19Z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0x010100DB1B367B95F05A46AD79F531E0B12249</vt:lpwstr>
  </property>
</Properties>
</file>

<file path=docProps/thumbnail.jpeg>
</file>